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76" r:id="rId4"/>
    <p:sldId id="265" r:id="rId5"/>
    <p:sldId id="266" r:id="rId6"/>
    <p:sldId id="267" r:id="rId7"/>
    <p:sldId id="277" r:id="rId8"/>
    <p:sldId id="258" r:id="rId9"/>
    <p:sldId id="259" r:id="rId10"/>
    <p:sldId id="260" r:id="rId11"/>
    <p:sldId id="261" r:id="rId12"/>
    <p:sldId id="262" r:id="rId13"/>
    <p:sldId id="263" r:id="rId14"/>
    <p:sldId id="268" r:id="rId15"/>
    <p:sldId id="271" r:id="rId16"/>
    <p:sldId id="272" r:id="rId17"/>
    <p:sldId id="273" r:id="rId18"/>
    <p:sldId id="274" r:id="rId19"/>
    <p:sldId id="269" r:id="rId20"/>
    <p:sldId id="270" r:id="rId21"/>
  </p:sldIdLst>
  <p:sldSz cx="12192000" cy="6858000"/>
  <p:notesSz cx="6858000" cy="9144000"/>
  <p:defaultText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38081D7-11E4-4C3B-A4E1-0A85D03D3708}" type="datetimeFigureOut">
              <a:rPr lang="ar-SA" smtClean="0"/>
              <a:pPr/>
              <a:t>10/11/46</a:t>
            </a:fld>
            <a:endParaRPr lang="ar-SA"/>
          </a:p>
        </p:txBody>
      </p:sp>
      <p:sp>
        <p:nvSpPr>
          <p:cNvPr id="5" name="Footer Placeholder 4"/>
          <p:cNvSpPr>
            <a:spLocks noGrp="1"/>
          </p:cNvSpPr>
          <p:nvPr>
            <p:ph type="ftr" sz="quarter" idx="11"/>
          </p:nvPr>
        </p:nvSpPr>
        <p:spPr>
          <a:xfrm>
            <a:off x="2692397" y="5037663"/>
            <a:ext cx="5214635" cy="279400"/>
          </a:xfrm>
        </p:spPr>
        <p:txBody>
          <a:bodyPr/>
          <a:lstStyle/>
          <a:p>
            <a:endParaRPr lang="ar-SA"/>
          </a:p>
        </p:txBody>
      </p:sp>
      <p:sp>
        <p:nvSpPr>
          <p:cNvPr id="6" name="Slide Number Placeholder 5"/>
          <p:cNvSpPr>
            <a:spLocks noGrp="1"/>
          </p:cNvSpPr>
          <p:nvPr>
            <p:ph type="sldNum" sz="quarter" idx="12"/>
          </p:nvPr>
        </p:nvSpPr>
        <p:spPr>
          <a:xfrm>
            <a:off x="8956900" y="5037663"/>
            <a:ext cx="551167" cy="279400"/>
          </a:xfrm>
        </p:spPr>
        <p:txBody>
          <a:bodyPr/>
          <a:lstStyle/>
          <a:p>
            <a:fld id="{36295E83-C626-421A-8909-0A59BCA2BD3B}" type="slidenum">
              <a:rPr lang="ar-SA" smtClean="0"/>
              <a:pPr/>
              <a:t>‹#›</a:t>
            </a:fld>
            <a:endParaRPr lang="ar-S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5607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38081D7-11E4-4C3B-A4E1-0A85D03D3708}" type="datetimeFigureOut">
              <a:rPr lang="ar-SA" smtClean="0"/>
              <a:pPr/>
              <a:t>10/11/46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6295E83-C626-421A-8909-0A59BCA2BD3B}" type="slidenum">
              <a:rPr lang="ar-SA" smtClean="0"/>
              <a:pPr/>
              <a:t>‹#›</a:t>
            </a:fld>
            <a:endParaRPr lang="ar-SA"/>
          </a:p>
        </p:txBody>
      </p:sp>
    </p:spTree>
    <p:extLst>
      <p:ext uri="{BB962C8B-B14F-4D97-AF65-F5344CB8AC3E}">
        <p14:creationId xmlns:p14="http://schemas.microsoft.com/office/powerpoint/2010/main" val="3812704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8081D7-11E4-4C3B-A4E1-0A85D03D3708}" type="datetimeFigureOut">
              <a:rPr lang="ar-SA" smtClean="0"/>
              <a:pPr/>
              <a:t>10/11/46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6295E83-C626-421A-8909-0A59BCA2BD3B}" type="slidenum">
              <a:rPr lang="ar-SA" smtClean="0"/>
              <a:pPr/>
              <a:t>‹#›</a:t>
            </a:fld>
            <a:endParaRPr lang="ar-S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7163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8081D7-11E4-4C3B-A4E1-0A85D03D3708}" type="datetimeFigureOut">
              <a:rPr lang="ar-SA" smtClean="0"/>
              <a:pPr/>
              <a:t>10/11/46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6295E83-C626-421A-8909-0A59BCA2BD3B}" type="slidenum">
              <a:rPr lang="ar-SA" smtClean="0"/>
              <a:pPr/>
              <a:t>‹#›</a:t>
            </a:fld>
            <a:endParaRPr lang="ar-S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5926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8081D7-11E4-4C3B-A4E1-0A85D03D3708}" type="datetimeFigureOut">
              <a:rPr lang="ar-SA" smtClean="0"/>
              <a:pPr/>
              <a:t>10/11/46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6295E83-C626-421A-8909-0A59BCA2BD3B}" type="slidenum">
              <a:rPr lang="ar-SA" smtClean="0"/>
              <a:pPr/>
              <a:t>‹#›</a:t>
            </a:fld>
            <a:endParaRPr lang="ar-SA"/>
          </a:p>
        </p:txBody>
      </p:sp>
    </p:spTree>
    <p:extLst>
      <p:ext uri="{BB962C8B-B14F-4D97-AF65-F5344CB8AC3E}">
        <p14:creationId xmlns:p14="http://schemas.microsoft.com/office/powerpoint/2010/main" val="234779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8081D7-11E4-4C3B-A4E1-0A85D03D3708}" type="datetimeFigureOut">
              <a:rPr lang="ar-SA" smtClean="0"/>
              <a:pPr/>
              <a:t>10/11/46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6295E83-C626-421A-8909-0A59BCA2BD3B}" type="slidenum">
              <a:rPr lang="ar-SA" smtClean="0"/>
              <a:pPr/>
              <a:t>‹#›</a:t>
            </a:fld>
            <a:endParaRPr lang="ar-S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6622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8081D7-11E4-4C3B-A4E1-0A85D03D3708}" type="datetimeFigureOut">
              <a:rPr lang="ar-SA" smtClean="0"/>
              <a:pPr/>
              <a:t>10/11/46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6295E83-C626-421A-8909-0A59BCA2BD3B}" type="slidenum">
              <a:rPr lang="ar-SA" smtClean="0"/>
              <a:pPr/>
              <a:t>‹#›</a:t>
            </a:fld>
            <a:endParaRPr lang="ar-S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9464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8081D7-11E4-4C3B-A4E1-0A85D03D3708}" type="datetimeFigureOut">
              <a:rPr lang="ar-SA" smtClean="0"/>
              <a:pPr/>
              <a:t>10/11/46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6295E83-C626-421A-8909-0A59BCA2BD3B}" type="slidenum">
              <a:rPr lang="ar-SA" smtClean="0"/>
              <a:pPr/>
              <a:t>‹#›</a:t>
            </a:fld>
            <a:endParaRPr lang="ar-S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8466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8081D7-11E4-4C3B-A4E1-0A85D03D3708}" type="datetimeFigureOut">
              <a:rPr lang="ar-SA" smtClean="0"/>
              <a:pPr/>
              <a:t>10/11/46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6295E83-C626-421A-8909-0A59BCA2BD3B}" type="slidenum">
              <a:rPr lang="ar-SA" smtClean="0"/>
              <a:pPr/>
              <a:t>‹#›</a:t>
            </a:fld>
            <a:endParaRPr lang="ar-S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614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8081D7-11E4-4C3B-A4E1-0A85D03D3708}" type="datetimeFigureOut">
              <a:rPr lang="ar-SA" smtClean="0"/>
              <a:pPr/>
              <a:t>10/11/46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6295E83-C626-421A-8909-0A59BCA2BD3B}" type="slidenum">
              <a:rPr lang="ar-SA" smtClean="0"/>
              <a:pPr/>
              <a:t>‹#›</a:t>
            </a:fld>
            <a:endParaRPr lang="ar-SA"/>
          </a:p>
        </p:txBody>
      </p:sp>
    </p:spTree>
    <p:extLst>
      <p:ext uri="{BB962C8B-B14F-4D97-AF65-F5344CB8AC3E}">
        <p14:creationId xmlns:p14="http://schemas.microsoft.com/office/powerpoint/2010/main" val="867288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8081D7-11E4-4C3B-A4E1-0A85D03D3708}" type="datetimeFigureOut">
              <a:rPr lang="ar-SA" smtClean="0"/>
              <a:pPr/>
              <a:t>10/11/46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6295E83-C626-421A-8909-0A59BCA2BD3B}" type="slidenum">
              <a:rPr lang="ar-SA" smtClean="0"/>
              <a:pPr/>
              <a:t>‹#›</a:t>
            </a:fld>
            <a:endParaRPr lang="ar-S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9425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8081D7-11E4-4C3B-A4E1-0A85D03D3708}" type="datetimeFigureOut">
              <a:rPr lang="ar-SA" smtClean="0"/>
              <a:pPr/>
              <a:t>10/11/46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6295E83-C626-421A-8909-0A59BCA2BD3B}" type="slidenum">
              <a:rPr lang="ar-SA" smtClean="0"/>
              <a:pPr/>
              <a:t>‹#›</a:t>
            </a:fld>
            <a:endParaRPr lang="ar-SA"/>
          </a:p>
        </p:txBody>
      </p:sp>
    </p:spTree>
    <p:extLst>
      <p:ext uri="{BB962C8B-B14F-4D97-AF65-F5344CB8AC3E}">
        <p14:creationId xmlns:p14="http://schemas.microsoft.com/office/powerpoint/2010/main" val="922597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38081D7-11E4-4C3B-A4E1-0A85D03D3708}" type="datetimeFigureOut">
              <a:rPr lang="ar-SA" smtClean="0"/>
              <a:pPr/>
              <a:t>10/11/46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36295E83-C626-421A-8909-0A59BCA2BD3B}" type="slidenum">
              <a:rPr lang="ar-SA" smtClean="0"/>
              <a:pPr/>
              <a:t>‹#›</a:t>
            </a:fld>
            <a:endParaRPr lang="ar-S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3425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38081D7-11E4-4C3B-A4E1-0A85D03D3708}" type="datetimeFigureOut">
              <a:rPr lang="ar-SA" smtClean="0"/>
              <a:pPr/>
              <a:t>10/11/46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36295E83-C626-421A-8909-0A59BCA2BD3B}" type="slidenum">
              <a:rPr lang="ar-SA" smtClean="0"/>
              <a:pPr/>
              <a:t>‹#›</a:t>
            </a:fld>
            <a:endParaRPr lang="ar-S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8526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081D7-11E4-4C3B-A4E1-0A85D03D3708}" type="datetimeFigureOut">
              <a:rPr lang="ar-SA" smtClean="0"/>
              <a:pPr/>
              <a:t>10/11/46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36295E83-C626-421A-8909-0A59BCA2BD3B}" type="slidenum">
              <a:rPr lang="ar-SA" smtClean="0"/>
              <a:pPr/>
              <a:t>‹#›</a:t>
            </a:fld>
            <a:endParaRPr lang="ar-SA"/>
          </a:p>
        </p:txBody>
      </p:sp>
    </p:spTree>
    <p:extLst>
      <p:ext uri="{BB962C8B-B14F-4D97-AF65-F5344CB8AC3E}">
        <p14:creationId xmlns:p14="http://schemas.microsoft.com/office/powerpoint/2010/main" val="939817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38081D7-11E4-4C3B-A4E1-0A85D03D3708}" type="datetimeFigureOut">
              <a:rPr lang="ar-SA" smtClean="0"/>
              <a:pPr/>
              <a:t>10/11/46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6295E83-C626-421A-8909-0A59BCA2BD3B}" type="slidenum">
              <a:rPr lang="ar-SA" smtClean="0"/>
              <a:pPr/>
              <a:t>‹#›</a:t>
            </a:fld>
            <a:endParaRPr lang="ar-S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7498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38081D7-11E4-4C3B-A4E1-0A85D03D3708}" type="datetimeFigureOut">
              <a:rPr lang="ar-SA" smtClean="0"/>
              <a:pPr/>
              <a:t>10/11/46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6295E83-C626-421A-8909-0A59BCA2BD3B}" type="slidenum">
              <a:rPr lang="ar-SA" smtClean="0"/>
              <a:pPr/>
              <a:t>‹#›</a:t>
            </a:fld>
            <a:endParaRPr lang="ar-SA"/>
          </a:p>
        </p:txBody>
      </p:sp>
    </p:spTree>
    <p:extLst>
      <p:ext uri="{BB962C8B-B14F-4D97-AF65-F5344CB8AC3E}">
        <p14:creationId xmlns:p14="http://schemas.microsoft.com/office/powerpoint/2010/main" val="736535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38081D7-11E4-4C3B-A4E1-0A85D03D3708}" type="datetimeFigureOut">
              <a:rPr lang="ar-SA" smtClean="0"/>
              <a:pPr/>
              <a:t>10/11/46</a:t>
            </a:fld>
            <a:endParaRPr lang="ar-S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S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6295E83-C626-421A-8909-0A59BCA2BD3B}" type="slidenum">
              <a:rPr lang="ar-SA" smtClean="0"/>
              <a:pPr/>
              <a:t>‹#›</a:t>
            </a:fld>
            <a:endParaRPr lang="ar-SA"/>
          </a:p>
        </p:txBody>
      </p:sp>
    </p:spTree>
    <p:extLst>
      <p:ext uri="{BB962C8B-B14F-4D97-AF65-F5344CB8AC3E}">
        <p14:creationId xmlns:p14="http://schemas.microsoft.com/office/powerpoint/2010/main" val="733168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SA" dirty="0" smtClean="0"/>
              <a:t>مقترح مشروع التشغيل الذكي للمراكز الصحية </a:t>
            </a:r>
            <a:endParaRPr lang="ar-SA" dirty="0"/>
          </a:p>
        </p:txBody>
      </p:sp>
      <p:sp>
        <p:nvSpPr>
          <p:cNvPr id="3" name="Subtitle 2"/>
          <p:cNvSpPr>
            <a:spLocks noGrp="1"/>
          </p:cNvSpPr>
          <p:nvPr>
            <p:ph type="subTitle" idx="1"/>
          </p:nvPr>
        </p:nvSpPr>
        <p:spPr/>
        <p:txBody>
          <a:bodyPr/>
          <a:lstStyle/>
          <a:p>
            <a:r>
              <a:rPr lang="ar-SA" dirty="0" smtClean="0"/>
              <a:t>د. </a:t>
            </a:r>
            <a:r>
              <a:rPr lang="ar-SA" smtClean="0"/>
              <a:t>اسامة الشفيع سرالختم اورتشي </a:t>
            </a:r>
            <a:endParaRPr lang="ar-SA" dirty="0"/>
          </a:p>
        </p:txBody>
      </p:sp>
    </p:spTree>
    <p:extLst>
      <p:ext uri="{BB962C8B-B14F-4D97-AF65-F5344CB8AC3E}">
        <p14:creationId xmlns:p14="http://schemas.microsoft.com/office/powerpoint/2010/main" val="3579730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حاكمية المشروع  </a:t>
            </a:r>
            <a:endParaRPr lang="ar-SA" dirty="0"/>
          </a:p>
        </p:txBody>
      </p:sp>
      <p:sp>
        <p:nvSpPr>
          <p:cNvPr id="3" name="Content Placeholder 2"/>
          <p:cNvSpPr>
            <a:spLocks noGrp="1"/>
          </p:cNvSpPr>
          <p:nvPr>
            <p:ph idx="1"/>
          </p:nvPr>
        </p:nvSpPr>
        <p:spPr/>
        <p:txBody>
          <a:bodyPr/>
          <a:lstStyle/>
          <a:p>
            <a:pPr algn="r" rtl="1"/>
            <a:r>
              <a:rPr lang="ar-SA" sz="2400" dirty="0" smtClean="0"/>
              <a:t>وزارة الصحة الاتحادية ( الادارات ذات الصلة بالمشروع ) هي المالك للمشروع ومسوؤلة  عن :</a:t>
            </a:r>
          </a:p>
          <a:p>
            <a:pPr algn="r" rtl="1"/>
            <a:r>
              <a:rPr lang="ar-SA" dirty="0" smtClean="0"/>
              <a:t> اصدار الوثائق الحاكمة واللوائح المنظمة للعمل. </a:t>
            </a:r>
          </a:p>
          <a:p>
            <a:pPr algn="r" rtl="1"/>
            <a:r>
              <a:rPr lang="ar-SA" dirty="0" smtClean="0"/>
              <a:t>التمويل للمشروع (تجهيز المراكز والمؤوسسات الصحية )</a:t>
            </a:r>
          </a:p>
          <a:p>
            <a:pPr algn="r" rtl="1"/>
            <a:r>
              <a:rPr lang="ar-SA" dirty="0" smtClean="0"/>
              <a:t>الاشراف العام علي المشروع ومتابعة الاداء العام . </a:t>
            </a:r>
          </a:p>
          <a:p>
            <a:pPr algn="r" rtl="1"/>
            <a:r>
              <a:rPr lang="ar-SA" dirty="0" smtClean="0"/>
              <a:t>وضع موجهات العمل للوزارة الولائية. </a:t>
            </a:r>
          </a:p>
          <a:p>
            <a:pPr algn="r" rtl="1"/>
            <a:r>
              <a:rPr lang="ar-SA" dirty="0" smtClean="0"/>
              <a:t> تحديد الفريق العامل بالمؤسسة الصحية والمهام والواجبات. </a:t>
            </a:r>
            <a:endParaRPr lang="ar-SA" dirty="0"/>
          </a:p>
        </p:txBody>
      </p:sp>
    </p:spTree>
    <p:extLst>
      <p:ext uri="{BB962C8B-B14F-4D97-AF65-F5344CB8AC3E}">
        <p14:creationId xmlns:p14="http://schemas.microsoft.com/office/powerpoint/2010/main" val="1153866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 دور وزارة الصحة الولائية</a:t>
            </a:r>
            <a:endParaRPr lang="ar-SA" dirty="0"/>
          </a:p>
        </p:txBody>
      </p:sp>
      <p:sp>
        <p:nvSpPr>
          <p:cNvPr id="3" name="Content Placeholder 2"/>
          <p:cNvSpPr>
            <a:spLocks noGrp="1"/>
          </p:cNvSpPr>
          <p:nvPr>
            <p:ph idx="1"/>
          </p:nvPr>
        </p:nvSpPr>
        <p:spPr/>
        <p:txBody>
          <a:bodyPr>
            <a:normAutofit fontScale="70000" lnSpcReduction="20000"/>
          </a:bodyPr>
          <a:lstStyle/>
          <a:p>
            <a:pPr marL="0" indent="0" algn="r" rtl="1">
              <a:buNone/>
            </a:pPr>
            <a:r>
              <a:rPr lang="ar-SA" dirty="0" smtClean="0"/>
              <a:t>تصنيف المراكز الصحية والمؤوسسات العلاجية حسب حزم تقديم الخدمات الصحية. </a:t>
            </a:r>
          </a:p>
          <a:p>
            <a:pPr algn="r" rtl="1"/>
            <a:r>
              <a:rPr lang="ar-SA" dirty="0" smtClean="0"/>
              <a:t> عمل الخارطة الجغرافية التي تغطيها المؤوسسة الصحية. </a:t>
            </a:r>
          </a:p>
          <a:p>
            <a:pPr algn="r" rtl="1"/>
            <a:r>
              <a:rPr lang="ar-SA" dirty="0" smtClean="0"/>
              <a:t>تحديد الكثافة السكانية التي تغطيها المؤوسسة الصحية حسب المعايير. </a:t>
            </a:r>
          </a:p>
          <a:p>
            <a:pPr algn="r" rtl="1"/>
            <a:r>
              <a:rPr lang="ar-SA" dirty="0" smtClean="0"/>
              <a:t>اختيار الفريق الطبي للعمل ابلمؤوسسة الصحية حسب المعايير. </a:t>
            </a:r>
          </a:p>
          <a:p>
            <a:pPr algn="r" rtl="1"/>
            <a:r>
              <a:rPr lang="ar-SA" dirty="0" smtClean="0"/>
              <a:t> انفاد التعاقد مع الفريق الطبي حسب اللوائح. </a:t>
            </a:r>
          </a:p>
          <a:p>
            <a:pPr algn="r" rtl="1"/>
            <a:r>
              <a:rPr lang="ar-SA" dirty="0" smtClean="0"/>
              <a:t> المتابعة والمراقبة والاشراف علي المؤوسسات الصحية. </a:t>
            </a:r>
          </a:p>
          <a:p>
            <a:pPr algn="r" rtl="1"/>
            <a:r>
              <a:rPr lang="ar-SA" dirty="0" smtClean="0"/>
              <a:t> رفع التقارير الدورية للوزارة الاتحادية حسب المعايير. </a:t>
            </a:r>
          </a:p>
          <a:p>
            <a:pPr algn="r" rtl="1"/>
            <a:r>
              <a:rPr lang="ar-SA" dirty="0" smtClean="0"/>
              <a:t> تنفيذ وضبط برامج الجودة القياسـية حسب متطلبات وزارة الصحة الاتحادية. </a:t>
            </a:r>
          </a:p>
          <a:p>
            <a:pPr algn="r" rtl="1"/>
            <a:r>
              <a:rPr lang="ar-SA" dirty="0" smtClean="0"/>
              <a:t> تجهيز المؤوسسات الصحية ابلتعاون مع وزارة الصحة الاتحادية</a:t>
            </a:r>
          </a:p>
          <a:p>
            <a:pPr algn="r" rtl="1"/>
            <a:r>
              <a:rPr lang="ar-SA" dirty="0" smtClean="0"/>
              <a:t>التعاون مع التامين الصحي لانفاذ المشروع.</a:t>
            </a:r>
            <a:endParaRPr lang="ar-SA" dirty="0"/>
          </a:p>
        </p:txBody>
      </p:sp>
    </p:spTree>
    <p:extLst>
      <p:ext uri="{BB962C8B-B14F-4D97-AF65-F5344CB8AC3E}">
        <p14:creationId xmlns:p14="http://schemas.microsoft.com/office/powerpoint/2010/main" val="77815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t>دور المؤسسة او المركز الصحي ( المشغل) </a:t>
            </a:r>
            <a:r>
              <a:rPr lang="ar-SA" dirty="0" smtClean="0"/>
              <a:t>: </a:t>
            </a:r>
          </a:p>
        </p:txBody>
      </p:sp>
      <p:sp>
        <p:nvSpPr>
          <p:cNvPr id="3" name="Content Placeholder 2"/>
          <p:cNvSpPr>
            <a:spLocks noGrp="1"/>
          </p:cNvSpPr>
          <p:nvPr>
            <p:ph idx="1"/>
          </p:nvPr>
        </p:nvSpPr>
        <p:spPr/>
        <p:txBody>
          <a:bodyPr/>
          <a:lstStyle/>
          <a:p>
            <a:pPr marL="0" indent="0" algn="r" rtl="1">
              <a:buNone/>
            </a:pPr>
            <a:r>
              <a:rPr lang="ar-SA" dirty="0" smtClean="0"/>
              <a:t>تنفيذ برامج وزارة الصحة الاتحادية والولائية . </a:t>
            </a:r>
          </a:p>
          <a:p>
            <a:pPr algn="r" rtl="1"/>
            <a:r>
              <a:rPr lang="ar-SA" dirty="0" smtClean="0"/>
              <a:t> الالتزام ابلعقد المبرم بينه والوزارة الولائية.</a:t>
            </a:r>
          </a:p>
          <a:p>
            <a:pPr algn="r" rtl="1"/>
            <a:r>
              <a:rPr lang="ar-SA" dirty="0" smtClean="0"/>
              <a:t> عمل المناطق القابضة حسب المعايير . </a:t>
            </a:r>
          </a:p>
          <a:p>
            <a:pPr algn="r" rtl="1"/>
            <a:r>
              <a:rPr lang="ar-SA" dirty="0" smtClean="0"/>
              <a:t> عمل الملف( السجل) الطبي للاسر حسب المعايير.</a:t>
            </a:r>
          </a:p>
          <a:p>
            <a:pPr algn="r" rtl="1"/>
            <a:r>
              <a:rPr lang="ar-SA" dirty="0" smtClean="0"/>
              <a:t>الالتزام بنظام الاحاةل حسب المعايير.الالتزام برفع التقارير المطلوبة حسب المعايير.</a:t>
            </a:r>
            <a:endParaRPr lang="ar-SA" dirty="0"/>
          </a:p>
        </p:txBody>
      </p:sp>
    </p:spTree>
    <p:extLst>
      <p:ext uri="{BB962C8B-B14F-4D97-AF65-F5344CB8AC3E}">
        <p14:creationId xmlns:p14="http://schemas.microsoft.com/office/powerpoint/2010/main" val="3294332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دور معهد الصحة العامة</a:t>
            </a:r>
            <a:endParaRPr lang="ar-SA" dirty="0"/>
          </a:p>
        </p:txBody>
      </p:sp>
      <p:sp>
        <p:nvSpPr>
          <p:cNvPr id="3" name="Content Placeholder 2"/>
          <p:cNvSpPr>
            <a:spLocks noGrp="1"/>
          </p:cNvSpPr>
          <p:nvPr>
            <p:ph idx="1"/>
          </p:nvPr>
        </p:nvSpPr>
        <p:spPr/>
        <p:txBody>
          <a:bodyPr>
            <a:normAutofit fontScale="92500" lnSpcReduction="20000"/>
          </a:bodyPr>
          <a:lstStyle/>
          <a:p>
            <a:pPr algn="r" rtl="1"/>
            <a:r>
              <a:rPr lang="ar-SA" dirty="0" smtClean="0"/>
              <a:t>كتابة وصياغة المشروع.</a:t>
            </a:r>
          </a:p>
          <a:p>
            <a:pPr algn="r" rtl="1"/>
            <a:r>
              <a:rPr lang="ar-SA" dirty="0" smtClean="0"/>
              <a:t> حفظ المعلومات وتحليلها مع الادارات ذات الصلة بوزارة الصحة. </a:t>
            </a:r>
          </a:p>
          <a:p>
            <a:pPr algn="r" rtl="1"/>
            <a:r>
              <a:rPr lang="ar-SA" dirty="0" smtClean="0"/>
              <a:t>تغذية راجعة عن اداء المشروع بعد تحليل التقارير. </a:t>
            </a:r>
          </a:p>
          <a:p>
            <a:pPr algn="r" rtl="1"/>
            <a:r>
              <a:rPr lang="ar-SA" dirty="0" smtClean="0"/>
              <a:t> رفع القدرات للفرق الصحية والعاملين بالمشروع حسب الحوجة التدريبية . </a:t>
            </a:r>
          </a:p>
          <a:p>
            <a:pPr algn="r" rtl="1"/>
            <a:r>
              <a:rPr lang="ar-SA" dirty="0" smtClean="0"/>
              <a:t> إقامة الورش والكورسات اللازمة لنجاح المشروع. </a:t>
            </a:r>
          </a:p>
          <a:p>
            <a:pPr algn="r" rtl="1"/>
            <a:r>
              <a:rPr lang="ar-SA" dirty="0" smtClean="0"/>
              <a:t> القيام بدور المناصرة لنجاح المشروع.</a:t>
            </a:r>
          </a:p>
          <a:p>
            <a:pPr algn="r" rtl="1"/>
            <a:r>
              <a:rPr lang="ar-SA" dirty="0" smtClean="0"/>
              <a:t>عمل المسوحات اللازمة لبداية المشوع </a:t>
            </a:r>
          </a:p>
          <a:p>
            <a:pPr algn="r" rtl="1"/>
            <a:r>
              <a:rPr lang="ar-SA" dirty="0" smtClean="0"/>
              <a:t>اختيار الولايات لبداية المشروع مع الجهات ذات الصلة </a:t>
            </a:r>
            <a:endParaRPr lang="ar-SA" dirty="0"/>
          </a:p>
        </p:txBody>
      </p:sp>
    </p:spTree>
    <p:extLst>
      <p:ext uri="{BB962C8B-B14F-4D97-AF65-F5344CB8AC3E}">
        <p14:creationId xmlns:p14="http://schemas.microsoft.com/office/powerpoint/2010/main" val="2585574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التحديات المحتملة</a:t>
            </a:r>
            <a:endParaRPr lang="ar-SA" dirty="0"/>
          </a:p>
        </p:txBody>
      </p:sp>
      <p:sp>
        <p:nvSpPr>
          <p:cNvPr id="3" name="Content Placeholder 2"/>
          <p:cNvSpPr>
            <a:spLocks noGrp="1"/>
          </p:cNvSpPr>
          <p:nvPr>
            <p:ph idx="1"/>
          </p:nvPr>
        </p:nvSpPr>
        <p:spPr/>
        <p:txBody>
          <a:bodyPr/>
          <a:lstStyle/>
          <a:p>
            <a:pPr algn="r" rtl="1"/>
            <a:r>
              <a:rPr lang="ar-SA" dirty="0" smtClean="0"/>
              <a:t>ضعف التمويل.</a:t>
            </a:r>
          </a:p>
          <a:p>
            <a:pPr algn="r" rtl="1"/>
            <a:r>
              <a:rPr lang="ar-SA" dirty="0" smtClean="0"/>
              <a:t>نقص الكوادر المؤهلة للإدارة الذاتية.</a:t>
            </a:r>
          </a:p>
          <a:p>
            <a:pPr algn="r" rtl="1"/>
            <a:r>
              <a:rPr lang="ar-SA" dirty="0" smtClean="0"/>
              <a:t>مقاومة التغيير من بعض الأطراف.</a:t>
            </a:r>
          </a:p>
          <a:p>
            <a:pPr algn="r" rtl="1"/>
            <a:r>
              <a:rPr lang="ar-SA" dirty="0" smtClean="0"/>
              <a:t>ضعف البنية التحتية للمراكز الصحية.</a:t>
            </a:r>
            <a:endParaRPr lang="ar-SA" dirty="0"/>
          </a:p>
        </p:txBody>
      </p:sp>
    </p:spTree>
    <p:extLst>
      <p:ext uri="{BB962C8B-B14F-4D97-AF65-F5344CB8AC3E}">
        <p14:creationId xmlns:p14="http://schemas.microsoft.com/office/powerpoint/2010/main" val="464772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t>تجربة المملكة العربية السعودية</a:t>
            </a:r>
            <a:br>
              <a:rPr lang="ar-SA" dirty="0" smtClean="0"/>
            </a:br>
            <a:endParaRPr lang="ar-SA" dirty="0"/>
          </a:p>
        </p:txBody>
      </p:sp>
      <p:sp>
        <p:nvSpPr>
          <p:cNvPr id="3" name="Content Placeholder 2"/>
          <p:cNvSpPr>
            <a:spLocks noGrp="1"/>
          </p:cNvSpPr>
          <p:nvPr>
            <p:ph idx="1"/>
          </p:nvPr>
        </p:nvSpPr>
        <p:spPr>
          <a:xfrm>
            <a:off x="1295401" y="1998617"/>
            <a:ext cx="9601196" cy="3877251"/>
          </a:xfrm>
        </p:spPr>
        <p:txBody>
          <a:bodyPr>
            <a:normAutofit fontScale="77500" lnSpcReduction="20000"/>
          </a:bodyPr>
          <a:lstStyle/>
          <a:p>
            <a:pPr algn="r" rtl="1"/>
            <a:r>
              <a:rPr lang="ar-SA" dirty="0" smtClean="0"/>
              <a:t>نظام التشغيل الذاتي في المملكة العربية السعودية هو من أبرز التجارب في المنطقة. بدأ تطبيقه في أواخر ثمانينات القرن الماضي في عدد من المستشفيات الحكومية، تحت إشراف وزارة الصحة.و كان التطبيق مرحليا حيث شرعت وزارة الصحة السعودية آنذاك في تشغيل عدد من المستشفيات في جميع مناطق السعودية بواسطة شركات تشغيل خاصة  بدأت المرحلة الثانية بإستلام تلك المستشفيات من الشركات مباشرة الى إدارة التشغيل الذاتي بمديريات الشئون الصحية بالمناطق المختلفة وإستمرت المرحلة الثانية حتى يونيو 2022م تاريخ إنشاء شركة الصحة القابضة وهي شركة حكومية مملوكة للدولة تتولى تقديم الرعاية الصحية لجميع مناطق المملكة العربية السعودية وفقا لبرنامج تشغيل ذاتي مخصص.</a:t>
            </a:r>
          </a:p>
          <a:p>
            <a:pPr algn="r" rtl="1"/>
            <a:r>
              <a:rPr lang="ar-SA" dirty="0" smtClean="0"/>
              <a:t>الفكرة: تقوم وزارة الصحة بتوفير التمويل للمستشفى، بينما تتم إدارة الموارد البشرية والمالية محليًا داخل المستشفى وفق نظام إداري مستقل.</a:t>
            </a:r>
          </a:p>
          <a:p>
            <a:pPr algn="r" rtl="1"/>
            <a:r>
              <a:rPr lang="ar-SA" dirty="0" smtClean="0"/>
              <a:t>الأهداف: تحسين الكفاءة، تسريع الإجراءات الإدارية، جذب الكفاءات من خلال سلم رواتب أكثر مرونة.</a:t>
            </a:r>
          </a:p>
          <a:p>
            <a:pPr algn="r" rtl="1"/>
            <a:r>
              <a:rPr lang="ar-SA" dirty="0" smtClean="0"/>
              <a:t>النتائج: بعض المستشفيات (مثل مستشفى الملك فهد التخصصي بالدمام) شهدت تحسنًا ملحوظًا في جودة الخدمة، تقليل فترات الانتظار، وزيادة رضا المرضى.</a:t>
            </a:r>
          </a:p>
          <a:p>
            <a:pPr algn="r" rtl="1"/>
            <a:r>
              <a:rPr lang="ar-SA" dirty="0" smtClean="0"/>
              <a:t>التحديات: الحاجة إلى كوادر إدارية مؤهلة، ومشاكل في الربط التقني والحوكمة.</a:t>
            </a:r>
          </a:p>
          <a:p>
            <a:pPr algn="r" rtl="1"/>
            <a:endParaRPr lang="ar-SA" dirty="0"/>
          </a:p>
        </p:txBody>
      </p:sp>
    </p:spTree>
    <p:extLst>
      <p:ext uri="{BB962C8B-B14F-4D97-AF65-F5344CB8AC3E}">
        <p14:creationId xmlns:p14="http://schemas.microsoft.com/office/powerpoint/2010/main" val="1697160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تجربة المملكة الأردنية الهاشمية</a:t>
            </a:r>
            <a:endParaRPr lang="ar-SA" dirty="0"/>
          </a:p>
        </p:txBody>
      </p:sp>
      <p:sp>
        <p:nvSpPr>
          <p:cNvPr id="3" name="Content Placeholder 2"/>
          <p:cNvSpPr>
            <a:spLocks noGrp="1"/>
          </p:cNvSpPr>
          <p:nvPr>
            <p:ph idx="1"/>
          </p:nvPr>
        </p:nvSpPr>
        <p:spPr/>
        <p:txBody>
          <a:bodyPr>
            <a:normAutofit fontScale="92500"/>
          </a:bodyPr>
          <a:lstStyle/>
          <a:p>
            <a:pPr algn="r" rtl="1"/>
            <a:r>
              <a:rPr lang="ar-SA" dirty="0" smtClean="0"/>
              <a:t>في الأردن، تم تطبيق التشغيل الذاتي بشكل جزئي، خاصة في بعض المستشفيات الجامعية والخاصة.</a:t>
            </a:r>
          </a:p>
          <a:p>
            <a:pPr algn="r" rtl="1"/>
            <a:r>
              <a:rPr lang="ar-SA" dirty="0" smtClean="0"/>
              <a:t>المثال البارز: مستشفى الملك المؤسس عبد الله الجامعي، الذي يعمل بنظام إداري ومالي شبه مستقل.</a:t>
            </a:r>
          </a:p>
          <a:p>
            <a:pPr algn="r" rtl="1"/>
            <a:r>
              <a:rPr lang="ar-SA" dirty="0" smtClean="0"/>
              <a:t>الأهداف: تقليل العبء عن ميزانية الدولة، وتحسين كفاءة التشغيل.</a:t>
            </a:r>
          </a:p>
          <a:p>
            <a:pPr algn="r" rtl="1"/>
            <a:r>
              <a:rPr lang="ar-SA" dirty="0" smtClean="0"/>
              <a:t>المزايا: قدرة على التوظيف المباشر، التعاقد مع شركات خاصة لتقديم بعض الخدمات (مثل الصيانة، التغذية).</a:t>
            </a:r>
          </a:p>
          <a:p>
            <a:pPr algn="r" rtl="1"/>
            <a:r>
              <a:rPr lang="ar-SA" dirty="0" smtClean="0"/>
              <a:t>العقبات: الفروقات في الأجور بين العاملين في النظام الحكومي والتشغيل الذاتي، وضرورة وجود نظام رقابي صارم</a:t>
            </a:r>
          </a:p>
          <a:p>
            <a:pPr algn="r"/>
            <a:endParaRPr lang="ar-SA" dirty="0"/>
          </a:p>
        </p:txBody>
      </p:sp>
    </p:spTree>
    <p:extLst>
      <p:ext uri="{BB962C8B-B14F-4D97-AF65-F5344CB8AC3E}">
        <p14:creationId xmlns:p14="http://schemas.microsoft.com/office/powerpoint/2010/main" val="1780120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تجربة جمهورية مصر العربية</a:t>
            </a:r>
            <a:endParaRPr lang="ar-SA" dirty="0"/>
          </a:p>
        </p:txBody>
      </p:sp>
      <p:sp>
        <p:nvSpPr>
          <p:cNvPr id="3" name="Content Placeholder 2"/>
          <p:cNvSpPr>
            <a:spLocks noGrp="1"/>
          </p:cNvSpPr>
          <p:nvPr>
            <p:ph idx="1"/>
          </p:nvPr>
        </p:nvSpPr>
        <p:spPr/>
        <p:txBody>
          <a:bodyPr>
            <a:normAutofit fontScale="92500"/>
          </a:bodyPr>
          <a:lstStyle/>
          <a:p>
            <a:pPr algn="r" rtl="1"/>
            <a:r>
              <a:rPr lang="ar-SA" dirty="0" smtClean="0"/>
              <a:t>تبنت مصر التشغيل الذاتي بشكل تدريجي، خاصة مع إطلاق مشروع التأمين الصحي الشامل الذي يتضمن فصل التمويل عن التشغيل.</a:t>
            </a:r>
          </a:p>
          <a:p>
            <a:pPr algn="r" rtl="1"/>
            <a:r>
              <a:rPr lang="ar-SA" dirty="0" smtClean="0"/>
              <a:t>الفكرة: هيئة الرعاية الصحية تتولى التشغيل الذاتي للمؤسسات، بينما تتولى هيئة التمويل الصحي دفع التكاليف.</a:t>
            </a:r>
          </a:p>
          <a:p>
            <a:pPr algn="r" rtl="1"/>
            <a:r>
              <a:rPr lang="ar-SA" dirty="0" smtClean="0"/>
              <a:t>النموذج: بدأ في محافظات تجريبية مثل بورسعيد.</a:t>
            </a:r>
          </a:p>
          <a:p>
            <a:pPr algn="r" rtl="1"/>
            <a:r>
              <a:rPr lang="ar-SA" dirty="0" smtClean="0"/>
              <a:t>النتائج: ساهم النموذج في رفع مستوى الخدمات وتحقيق قدر من الاستقلال المالي للمؤسسات.</a:t>
            </a:r>
          </a:p>
          <a:p>
            <a:pPr algn="r" rtl="1"/>
            <a:r>
              <a:rPr lang="ar-SA" dirty="0" smtClean="0"/>
              <a:t>التحديات: مقاومة من بعض العاملين، تعقيدات في التحول الرقمي، والحاجة إلى بناء قدرات إدارية جديدة.</a:t>
            </a:r>
          </a:p>
          <a:p>
            <a:pPr algn="r"/>
            <a:endParaRPr lang="ar-SA" dirty="0"/>
          </a:p>
        </p:txBody>
      </p:sp>
    </p:spTree>
    <p:extLst>
      <p:ext uri="{BB962C8B-B14F-4D97-AF65-F5344CB8AC3E}">
        <p14:creationId xmlns:p14="http://schemas.microsoft.com/office/powerpoint/2010/main" val="3556954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4440844"/>
              </p:ext>
            </p:extLst>
          </p:nvPr>
        </p:nvGraphicFramePr>
        <p:xfrm>
          <a:off x="838200" y="2995454"/>
          <a:ext cx="10515600" cy="1463040"/>
        </p:xfrm>
        <a:graphic>
          <a:graphicData uri="http://schemas.openxmlformats.org/drawingml/2006/table">
            <a:tbl>
              <a:tblPr/>
              <a:tblGrid>
                <a:gridCol w="2628900">
                  <a:extLst>
                    <a:ext uri="{9D8B030D-6E8A-4147-A177-3AD203B41FA5}">
                      <a16:colId xmlns:a16="http://schemas.microsoft.com/office/drawing/2014/main" val="992680710"/>
                    </a:ext>
                  </a:extLst>
                </a:gridCol>
                <a:gridCol w="2628900">
                  <a:extLst>
                    <a:ext uri="{9D8B030D-6E8A-4147-A177-3AD203B41FA5}">
                      <a16:colId xmlns:a16="http://schemas.microsoft.com/office/drawing/2014/main" val="418521188"/>
                    </a:ext>
                  </a:extLst>
                </a:gridCol>
                <a:gridCol w="2628900">
                  <a:extLst>
                    <a:ext uri="{9D8B030D-6E8A-4147-A177-3AD203B41FA5}">
                      <a16:colId xmlns:a16="http://schemas.microsoft.com/office/drawing/2014/main" val="1696781670"/>
                    </a:ext>
                  </a:extLst>
                </a:gridCol>
                <a:gridCol w="2628900">
                  <a:extLst>
                    <a:ext uri="{9D8B030D-6E8A-4147-A177-3AD203B41FA5}">
                      <a16:colId xmlns:a16="http://schemas.microsoft.com/office/drawing/2014/main" val="4148143427"/>
                    </a:ext>
                  </a:extLst>
                </a:gridCol>
              </a:tblGrid>
              <a:tr h="0">
                <a:tc>
                  <a:txBody>
                    <a:bodyPr/>
                    <a:lstStyle/>
                    <a:p>
                      <a:endParaRPr lang="ar-SA" dirty="0"/>
                    </a:p>
                  </a:txBody>
                  <a:tcPr anchor="ctr">
                    <a:lnL>
                      <a:noFill/>
                    </a:lnL>
                    <a:lnR>
                      <a:noFill/>
                    </a:lnR>
                    <a:lnT>
                      <a:noFill/>
                    </a:lnT>
                    <a:lnB>
                      <a:noFill/>
                    </a:lnB>
                  </a:tcPr>
                </a:tc>
                <a:tc>
                  <a:txBody>
                    <a:bodyPr/>
                    <a:lstStyle/>
                    <a:p>
                      <a:endParaRPr lang="ar-SA"/>
                    </a:p>
                  </a:txBody>
                  <a:tcPr anchor="ctr">
                    <a:lnL>
                      <a:noFill/>
                    </a:lnL>
                    <a:lnR>
                      <a:noFill/>
                    </a:lnR>
                    <a:lnT>
                      <a:noFill/>
                    </a:lnT>
                    <a:lnB>
                      <a:noFill/>
                    </a:lnB>
                  </a:tcPr>
                </a:tc>
                <a:tc>
                  <a:txBody>
                    <a:bodyPr/>
                    <a:lstStyle/>
                    <a:p>
                      <a:endParaRPr lang="ar-SA"/>
                    </a:p>
                  </a:txBody>
                  <a:tcPr anchor="ctr">
                    <a:lnL>
                      <a:noFill/>
                    </a:lnL>
                    <a:lnR>
                      <a:noFill/>
                    </a:lnR>
                    <a:lnT>
                      <a:noFill/>
                    </a:lnT>
                    <a:lnB>
                      <a:noFill/>
                    </a:lnB>
                  </a:tcPr>
                </a:tc>
                <a:tc>
                  <a:txBody>
                    <a:bodyPr/>
                    <a:lstStyle/>
                    <a:p>
                      <a:endParaRPr lang="ar-SA"/>
                    </a:p>
                  </a:txBody>
                  <a:tcPr anchor="ctr">
                    <a:lnL>
                      <a:noFill/>
                    </a:lnL>
                    <a:lnR>
                      <a:noFill/>
                    </a:lnR>
                    <a:lnT>
                      <a:noFill/>
                    </a:lnT>
                    <a:lnB>
                      <a:noFill/>
                    </a:lnB>
                  </a:tcPr>
                </a:tc>
                <a:extLst>
                  <a:ext uri="{0D108BD9-81ED-4DB2-BD59-A6C34878D82A}">
                    <a16:rowId xmlns:a16="http://schemas.microsoft.com/office/drawing/2014/main" val="200980358"/>
                  </a:ext>
                </a:extLst>
              </a:tr>
              <a:tr h="0">
                <a:tc>
                  <a:txBody>
                    <a:bodyPr/>
                    <a:lstStyle/>
                    <a:p>
                      <a:endParaRPr lang="ar-SA"/>
                    </a:p>
                  </a:txBody>
                  <a:tcPr anchor="ctr">
                    <a:lnL>
                      <a:noFill/>
                    </a:lnL>
                    <a:lnR>
                      <a:noFill/>
                    </a:lnR>
                    <a:lnT>
                      <a:noFill/>
                    </a:lnT>
                    <a:lnB>
                      <a:noFill/>
                    </a:lnB>
                  </a:tcPr>
                </a:tc>
                <a:tc>
                  <a:txBody>
                    <a:bodyPr/>
                    <a:lstStyle/>
                    <a:p>
                      <a:endParaRPr lang="ar-SA"/>
                    </a:p>
                  </a:txBody>
                  <a:tcPr anchor="ctr">
                    <a:lnL>
                      <a:noFill/>
                    </a:lnL>
                    <a:lnR>
                      <a:noFill/>
                    </a:lnR>
                    <a:lnT>
                      <a:noFill/>
                    </a:lnT>
                    <a:lnB>
                      <a:noFill/>
                    </a:lnB>
                  </a:tcPr>
                </a:tc>
                <a:tc>
                  <a:txBody>
                    <a:bodyPr/>
                    <a:lstStyle/>
                    <a:p>
                      <a:endParaRPr lang="ar-SA"/>
                    </a:p>
                  </a:txBody>
                  <a:tcPr anchor="ctr">
                    <a:lnL>
                      <a:noFill/>
                    </a:lnL>
                    <a:lnR>
                      <a:noFill/>
                    </a:lnR>
                    <a:lnT>
                      <a:noFill/>
                    </a:lnT>
                    <a:lnB>
                      <a:noFill/>
                    </a:lnB>
                  </a:tcPr>
                </a:tc>
                <a:tc>
                  <a:txBody>
                    <a:bodyPr/>
                    <a:lstStyle/>
                    <a:p>
                      <a:endParaRPr lang="ar-SA"/>
                    </a:p>
                  </a:txBody>
                  <a:tcPr anchor="ctr">
                    <a:lnL>
                      <a:noFill/>
                    </a:lnL>
                    <a:lnR>
                      <a:noFill/>
                    </a:lnR>
                    <a:lnT>
                      <a:noFill/>
                    </a:lnT>
                    <a:lnB>
                      <a:noFill/>
                    </a:lnB>
                  </a:tcPr>
                </a:tc>
                <a:extLst>
                  <a:ext uri="{0D108BD9-81ED-4DB2-BD59-A6C34878D82A}">
                    <a16:rowId xmlns:a16="http://schemas.microsoft.com/office/drawing/2014/main" val="2193634344"/>
                  </a:ext>
                </a:extLst>
              </a:tr>
              <a:tr h="0">
                <a:tc>
                  <a:txBody>
                    <a:bodyPr/>
                    <a:lstStyle/>
                    <a:p>
                      <a:endParaRPr lang="ar-SA"/>
                    </a:p>
                  </a:txBody>
                  <a:tcPr anchor="ctr">
                    <a:lnL>
                      <a:noFill/>
                    </a:lnL>
                    <a:lnR>
                      <a:noFill/>
                    </a:lnR>
                    <a:lnT>
                      <a:noFill/>
                    </a:lnT>
                    <a:lnB>
                      <a:noFill/>
                    </a:lnB>
                  </a:tcPr>
                </a:tc>
                <a:tc>
                  <a:txBody>
                    <a:bodyPr/>
                    <a:lstStyle/>
                    <a:p>
                      <a:endParaRPr lang="ar-SA"/>
                    </a:p>
                  </a:txBody>
                  <a:tcPr anchor="ctr">
                    <a:lnL>
                      <a:noFill/>
                    </a:lnL>
                    <a:lnR>
                      <a:noFill/>
                    </a:lnR>
                    <a:lnT>
                      <a:noFill/>
                    </a:lnT>
                    <a:lnB>
                      <a:noFill/>
                    </a:lnB>
                  </a:tcPr>
                </a:tc>
                <a:tc>
                  <a:txBody>
                    <a:bodyPr/>
                    <a:lstStyle/>
                    <a:p>
                      <a:endParaRPr lang="ar-SA"/>
                    </a:p>
                  </a:txBody>
                  <a:tcPr anchor="ctr">
                    <a:lnL>
                      <a:noFill/>
                    </a:lnL>
                    <a:lnR>
                      <a:noFill/>
                    </a:lnR>
                    <a:lnT>
                      <a:noFill/>
                    </a:lnT>
                    <a:lnB>
                      <a:noFill/>
                    </a:lnB>
                  </a:tcPr>
                </a:tc>
                <a:tc>
                  <a:txBody>
                    <a:bodyPr/>
                    <a:lstStyle/>
                    <a:p>
                      <a:endParaRPr lang="ar-SA"/>
                    </a:p>
                  </a:txBody>
                  <a:tcPr anchor="ctr">
                    <a:lnL>
                      <a:noFill/>
                    </a:lnL>
                    <a:lnR>
                      <a:noFill/>
                    </a:lnR>
                    <a:lnT>
                      <a:noFill/>
                    </a:lnT>
                    <a:lnB>
                      <a:noFill/>
                    </a:lnB>
                  </a:tcPr>
                </a:tc>
                <a:extLst>
                  <a:ext uri="{0D108BD9-81ED-4DB2-BD59-A6C34878D82A}">
                    <a16:rowId xmlns:a16="http://schemas.microsoft.com/office/drawing/2014/main" val="1783558269"/>
                  </a:ext>
                </a:extLst>
              </a:tr>
              <a:tr h="0">
                <a:tc>
                  <a:txBody>
                    <a:bodyPr/>
                    <a:lstStyle/>
                    <a:p>
                      <a:endParaRPr lang="ar-SA"/>
                    </a:p>
                  </a:txBody>
                  <a:tcPr anchor="ctr">
                    <a:lnL>
                      <a:noFill/>
                    </a:lnL>
                    <a:lnR>
                      <a:noFill/>
                    </a:lnR>
                    <a:lnT>
                      <a:noFill/>
                    </a:lnT>
                    <a:lnB>
                      <a:noFill/>
                    </a:lnB>
                  </a:tcPr>
                </a:tc>
                <a:tc>
                  <a:txBody>
                    <a:bodyPr/>
                    <a:lstStyle/>
                    <a:p>
                      <a:endParaRPr lang="ar-SA"/>
                    </a:p>
                  </a:txBody>
                  <a:tcPr anchor="ctr">
                    <a:lnL>
                      <a:noFill/>
                    </a:lnL>
                    <a:lnR>
                      <a:noFill/>
                    </a:lnR>
                    <a:lnT>
                      <a:noFill/>
                    </a:lnT>
                    <a:lnB>
                      <a:noFill/>
                    </a:lnB>
                  </a:tcPr>
                </a:tc>
                <a:tc>
                  <a:txBody>
                    <a:bodyPr/>
                    <a:lstStyle/>
                    <a:p>
                      <a:endParaRPr lang="ar-SA"/>
                    </a:p>
                  </a:txBody>
                  <a:tcPr anchor="ctr">
                    <a:lnL>
                      <a:noFill/>
                    </a:lnL>
                    <a:lnR>
                      <a:noFill/>
                    </a:lnR>
                    <a:lnT>
                      <a:noFill/>
                    </a:lnT>
                    <a:lnB>
                      <a:noFill/>
                    </a:lnB>
                  </a:tcPr>
                </a:tc>
                <a:tc>
                  <a:txBody>
                    <a:bodyPr/>
                    <a:lstStyle/>
                    <a:p>
                      <a:endParaRPr lang="ar-SA" dirty="0"/>
                    </a:p>
                  </a:txBody>
                  <a:tcPr anchor="ctr">
                    <a:lnL>
                      <a:noFill/>
                    </a:lnL>
                    <a:lnR>
                      <a:noFill/>
                    </a:lnR>
                    <a:lnT>
                      <a:noFill/>
                    </a:lnT>
                    <a:lnB>
                      <a:noFill/>
                    </a:lnB>
                  </a:tcPr>
                </a:tc>
                <a:extLst>
                  <a:ext uri="{0D108BD9-81ED-4DB2-BD59-A6C34878D82A}">
                    <a16:rowId xmlns:a16="http://schemas.microsoft.com/office/drawing/2014/main" val="215749156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78449587"/>
              </p:ext>
            </p:extLst>
          </p:nvPr>
        </p:nvGraphicFramePr>
        <p:xfrm>
          <a:off x="838199" y="1889761"/>
          <a:ext cx="10515600" cy="3936274"/>
        </p:xfrm>
        <a:graphic>
          <a:graphicData uri="http://schemas.openxmlformats.org/drawingml/2006/table">
            <a:tbl>
              <a:tblPr rtl="1" firstRow="1" bandRow="1">
                <a:tableStyleId>{5C22544A-7EE6-4342-B048-85BDC9FD1C3A}</a:tableStyleId>
              </a:tblPr>
              <a:tblGrid>
                <a:gridCol w="2628900">
                  <a:extLst>
                    <a:ext uri="{9D8B030D-6E8A-4147-A177-3AD203B41FA5}">
                      <a16:colId xmlns:a16="http://schemas.microsoft.com/office/drawing/2014/main" val="2088760555"/>
                    </a:ext>
                  </a:extLst>
                </a:gridCol>
                <a:gridCol w="2628900">
                  <a:extLst>
                    <a:ext uri="{9D8B030D-6E8A-4147-A177-3AD203B41FA5}">
                      <a16:colId xmlns:a16="http://schemas.microsoft.com/office/drawing/2014/main" val="146678585"/>
                    </a:ext>
                  </a:extLst>
                </a:gridCol>
                <a:gridCol w="2628900">
                  <a:extLst>
                    <a:ext uri="{9D8B030D-6E8A-4147-A177-3AD203B41FA5}">
                      <a16:colId xmlns:a16="http://schemas.microsoft.com/office/drawing/2014/main" val="1208369684"/>
                    </a:ext>
                  </a:extLst>
                </a:gridCol>
                <a:gridCol w="2628900">
                  <a:extLst>
                    <a:ext uri="{9D8B030D-6E8A-4147-A177-3AD203B41FA5}">
                      <a16:colId xmlns:a16="http://schemas.microsoft.com/office/drawing/2014/main" val="1109897364"/>
                    </a:ext>
                  </a:extLst>
                </a:gridCol>
              </a:tblGrid>
              <a:tr h="637135">
                <a:tc>
                  <a:txBody>
                    <a:bodyPr/>
                    <a:lstStyle/>
                    <a:p>
                      <a:r>
                        <a:rPr lang="ar-SA" dirty="0"/>
                        <a:t>الدولة</a:t>
                      </a:r>
                    </a:p>
                  </a:txBody>
                  <a:tcPr anchor="ctr"/>
                </a:tc>
                <a:tc>
                  <a:txBody>
                    <a:bodyPr/>
                    <a:lstStyle/>
                    <a:p>
                      <a:r>
                        <a:rPr lang="ar-SA"/>
                        <a:t>مستوى التطبيق</a:t>
                      </a:r>
                    </a:p>
                  </a:txBody>
                  <a:tcPr anchor="ctr"/>
                </a:tc>
                <a:tc>
                  <a:txBody>
                    <a:bodyPr/>
                    <a:lstStyle/>
                    <a:p>
                      <a:r>
                        <a:rPr lang="ar-SA"/>
                        <a:t>الأهداف الأساسية</a:t>
                      </a:r>
                    </a:p>
                  </a:txBody>
                  <a:tcPr anchor="ctr"/>
                </a:tc>
                <a:tc>
                  <a:txBody>
                    <a:bodyPr/>
                    <a:lstStyle/>
                    <a:p>
                      <a:r>
                        <a:rPr lang="ar-SA" dirty="0"/>
                        <a:t>التحديات البارزة</a:t>
                      </a:r>
                    </a:p>
                  </a:txBody>
                  <a:tcPr anchor="ctr"/>
                </a:tc>
                <a:extLst>
                  <a:ext uri="{0D108BD9-81ED-4DB2-BD59-A6C34878D82A}">
                    <a16:rowId xmlns:a16="http://schemas.microsoft.com/office/drawing/2014/main" val="609587180"/>
                  </a:ext>
                </a:extLst>
              </a:tr>
              <a:tr h="1099713">
                <a:tc>
                  <a:txBody>
                    <a:bodyPr/>
                    <a:lstStyle/>
                    <a:p>
                      <a:r>
                        <a:rPr lang="ar-SA"/>
                        <a:t>السعودية</a:t>
                      </a:r>
                    </a:p>
                  </a:txBody>
                  <a:tcPr anchor="ctr"/>
                </a:tc>
                <a:tc>
                  <a:txBody>
                    <a:bodyPr/>
                    <a:lstStyle/>
                    <a:p>
                      <a:r>
                        <a:rPr lang="ar-SA"/>
                        <a:t>متقدم</a:t>
                      </a:r>
                    </a:p>
                  </a:txBody>
                  <a:tcPr anchor="ctr"/>
                </a:tc>
                <a:tc>
                  <a:txBody>
                    <a:bodyPr/>
                    <a:lstStyle/>
                    <a:p>
                      <a:r>
                        <a:rPr lang="ar-SA"/>
                        <a:t>تحسين الكفاءة، جذب الكفاءات</a:t>
                      </a:r>
                    </a:p>
                  </a:txBody>
                  <a:tcPr anchor="ctr"/>
                </a:tc>
                <a:tc>
                  <a:txBody>
                    <a:bodyPr/>
                    <a:lstStyle/>
                    <a:p>
                      <a:r>
                        <a:rPr lang="ar-SA" dirty="0" smtClean="0"/>
                        <a:t>الحاجة </a:t>
                      </a:r>
                      <a:r>
                        <a:rPr lang="ar-SA" dirty="0"/>
                        <a:t>لتدريب إداري</a:t>
                      </a:r>
                    </a:p>
                  </a:txBody>
                  <a:tcPr anchor="ctr"/>
                </a:tc>
                <a:extLst>
                  <a:ext uri="{0D108BD9-81ED-4DB2-BD59-A6C34878D82A}">
                    <a16:rowId xmlns:a16="http://schemas.microsoft.com/office/drawing/2014/main" val="2787344006"/>
                  </a:ext>
                </a:extLst>
              </a:tr>
              <a:tr h="1099713">
                <a:tc>
                  <a:txBody>
                    <a:bodyPr/>
                    <a:lstStyle/>
                    <a:p>
                      <a:r>
                        <a:rPr lang="ar-SA"/>
                        <a:t>الأردن</a:t>
                      </a:r>
                    </a:p>
                  </a:txBody>
                  <a:tcPr anchor="ctr"/>
                </a:tc>
                <a:tc>
                  <a:txBody>
                    <a:bodyPr/>
                    <a:lstStyle/>
                    <a:p>
                      <a:r>
                        <a:rPr lang="ar-SA"/>
                        <a:t>جزئي / جامعي</a:t>
                      </a:r>
                    </a:p>
                  </a:txBody>
                  <a:tcPr anchor="ctr"/>
                </a:tc>
                <a:tc>
                  <a:txBody>
                    <a:bodyPr/>
                    <a:lstStyle/>
                    <a:p>
                      <a:r>
                        <a:rPr lang="ar-SA"/>
                        <a:t>تقليل العبء المالي، مرونة إدارية</a:t>
                      </a:r>
                    </a:p>
                  </a:txBody>
                  <a:tcPr anchor="ctr"/>
                </a:tc>
                <a:tc>
                  <a:txBody>
                    <a:bodyPr/>
                    <a:lstStyle/>
                    <a:p>
                      <a:r>
                        <a:rPr lang="ar-SA"/>
                        <a:t>فروقات الأجور، ضعف الرقابة</a:t>
                      </a:r>
                    </a:p>
                  </a:txBody>
                  <a:tcPr anchor="ctr"/>
                </a:tc>
                <a:extLst>
                  <a:ext uri="{0D108BD9-81ED-4DB2-BD59-A6C34878D82A}">
                    <a16:rowId xmlns:a16="http://schemas.microsoft.com/office/drawing/2014/main" val="2770193567"/>
                  </a:ext>
                </a:extLst>
              </a:tr>
              <a:tr h="1099713">
                <a:tc>
                  <a:txBody>
                    <a:bodyPr/>
                    <a:lstStyle/>
                    <a:p>
                      <a:r>
                        <a:rPr lang="ar-SA"/>
                        <a:t>مصر</a:t>
                      </a:r>
                    </a:p>
                  </a:txBody>
                  <a:tcPr anchor="ctr"/>
                </a:tc>
                <a:tc>
                  <a:txBody>
                    <a:bodyPr/>
                    <a:lstStyle/>
                    <a:p>
                      <a:r>
                        <a:rPr lang="ar-SA"/>
                        <a:t>تجريبي (تأمين شامل)</a:t>
                      </a:r>
                    </a:p>
                  </a:txBody>
                  <a:tcPr anchor="ctr"/>
                </a:tc>
                <a:tc>
                  <a:txBody>
                    <a:bodyPr/>
                    <a:lstStyle/>
                    <a:p>
                      <a:r>
                        <a:rPr lang="ar-SA"/>
                        <a:t>رفع كفاءة الخدمة، فصل التمويل عن التشغيل</a:t>
                      </a:r>
                    </a:p>
                  </a:txBody>
                  <a:tcPr anchor="ctr"/>
                </a:tc>
                <a:tc>
                  <a:txBody>
                    <a:bodyPr/>
                    <a:lstStyle/>
                    <a:p>
                      <a:r>
                        <a:rPr lang="ar-SA" dirty="0"/>
                        <a:t>ضعف البنية التحتية، التحديات الرقمية</a:t>
                      </a:r>
                    </a:p>
                  </a:txBody>
                  <a:tcPr anchor="ctr"/>
                </a:tc>
                <a:extLst>
                  <a:ext uri="{0D108BD9-81ED-4DB2-BD59-A6C34878D82A}">
                    <a16:rowId xmlns:a16="http://schemas.microsoft.com/office/drawing/2014/main" val="299461802"/>
                  </a:ext>
                </a:extLst>
              </a:tr>
            </a:tbl>
          </a:graphicData>
        </a:graphic>
      </p:graphicFrame>
    </p:spTree>
    <p:extLst>
      <p:ext uri="{BB962C8B-B14F-4D97-AF65-F5344CB8AC3E}">
        <p14:creationId xmlns:p14="http://schemas.microsoft.com/office/powerpoint/2010/main" val="42192641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النتائج المتوقعة</a:t>
            </a:r>
            <a:endParaRPr lang="ar-SA" dirty="0"/>
          </a:p>
        </p:txBody>
      </p:sp>
      <p:sp>
        <p:nvSpPr>
          <p:cNvPr id="3" name="Content Placeholder 2"/>
          <p:cNvSpPr>
            <a:spLocks noGrp="1"/>
          </p:cNvSpPr>
          <p:nvPr>
            <p:ph idx="1"/>
          </p:nvPr>
        </p:nvSpPr>
        <p:spPr/>
        <p:txBody>
          <a:bodyPr/>
          <a:lstStyle/>
          <a:p>
            <a:pPr algn="r" rtl="1"/>
            <a:r>
              <a:rPr lang="ar-SA" dirty="0" smtClean="0"/>
              <a:t>مستويات خدمات صحية أعلى.</a:t>
            </a:r>
          </a:p>
          <a:p>
            <a:pPr algn="r" rtl="1"/>
            <a:r>
              <a:rPr lang="ar-SA" dirty="0" smtClean="0"/>
              <a:t>معدلات مراضة أقل.</a:t>
            </a:r>
          </a:p>
          <a:p>
            <a:pPr algn="r" rtl="1"/>
            <a:r>
              <a:rPr lang="ar-SA" dirty="0" smtClean="0"/>
              <a:t>تقليل الهدر المالي الحكومي.</a:t>
            </a:r>
          </a:p>
          <a:p>
            <a:pPr algn="r" rtl="1"/>
            <a:r>
              <a:rPr lang="ar-SA" dirty="0" smtClean="0"/>
              <a:t>زيادة رضا المستفيدين.</a:t>
            </a:r>
          </a:p>
          <a:p>
            <a:pPr algn="r" rtl="1"/>
            <a:r>
              <a:rPr lang="ar-SA" dirty="0" smtClean="0"/>
              <a:t>تطوير نظام متابعة ورقابة فعّال.</a:t>
            </a:r>
          </a:p>
          <a:p>
            <a:pPr algn="r" rtl="1"/>
            <a:r>
              <a:rPr lang="ar-SA" dirty="0" smtClean="0"/>
              <a:t>إستبقاء الكوادر الصحية في بيئة عمل مستقرة وجاذبة .</a:t>
            </a:r>
          </a:p>
          <a:p>
            <a:pPr marL="0" indent="0" algn="ctr">
              <a:buNone/>
            </a:pPr>
            <a:endParaRPr lang="ar-SA" dirty="0"/>
          </a:p>
        </p:txBody>
      </p:sp>
    </p:spTree>
    <p:extLst>
      <p:ext uri="{BB962C8B-B14F-4D97-AF65-F5344CB8AC3E}">
        <p14:creationId xmlns:p14="http://schemas.microsoft.com/office/powerpoint/2010/main" val="2880405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8465" y="587830"/>
            <a:ext cx="9601196" cy="1097280"/>
          </a:xfrm>
        </p:spPr>
        <p:txBody>
          <a:bodyPr/>
          <a:lstStyle/>
          <a:p>
            <a:pPr algn="ctr"/>
            <a:r>
              <a:rPr lang="ar-SA" dirty="0" smtClean="0"/>
              <a:t>الوضع الصحي في السودان</a:t>
            </a:r>
            <a:endParaRPr lang="ar-SA" dirty="0"/>
          </a:p>
        </p:txBody>
      </p:sp>
      <p:sp>
        <p:nvSpPr>
          <p:cNvPr id="3" name="Content Placeholder 2"/>
          <p:cNvSpPr>
            <a:spLocks noGrp="1"/>
          </p:cNvSpPr>
          <p:nvPr>
            <p:ph idx="1"/>
          </p:nvPr>
        </p:nvSpPr>
        <p:spPr>
          <a:xfrm>
            <a:off x="975360" y="1716814"/>
            <a:ext cx="10515600" cy="4351338"/>
          </a:xfrm>
        </p:spPr>
        <p:txBody>
          <a:bodyPr>
            <a:noAutofit/>
          </a:bodyPr>
          <a:lstStyle/>
          <a:p>
            <a:pPr algn="r" rtl="1"/>
            <a:r>
              <a:rPr lang="ar-SA" dirty="0" smtClean="0"/>
              <a:t>1- </a:t>
            </a:r>
            <a:r>
              <a:rPr lang="ar-SA" b="1" dirty="0" smtClean="0"/>
              <a:t>معدل وفيات الأمهات والأطفال</a:t>
            </a:r>
            <a:r>
              <a:rPr lang="ar-SA" dirty="0" smtClean="0"/>
              <a:t>: </a:t>
            </a:r>
          </a:p>
          <a:p>
            <a:pPr algn="r" rtl="1">
              <a:buNone/>
            </a:pPr>
            <a:endParaRPr lang="ar-SA" dirty="0" smtClean="0"/>
          </a:p>
          <a:p>
            <a:r>
              <a:rPr lang="ar-SA" b="1" dirty="0" smtClean="0"/>
              <a:t>معدل وفيات الأمهات </a:t>
            </a:r>
            <a:r>
              <a:rPr lang="ar-SA" dirty="0" smtClean="0"/>
              <a:t>: ارتفع إلى 295 حالة وفاة لكل 100,000 ولادة حية، مقارنة بـ 270.4 قبل النزاع</a:t>
            </a:r>
            <a:endParaRPr lang="ar-SA" b="1" dirty="0" smtClean="0"/>
          </a:p>
          <a:p>
            <a:pPr algn="r" rtl="1"/>
            <a:r>
              <a:rPr lang="ar-SA" b="1" dirty="0" smtClean="0"/>
              <a:t>معدل </a:t>
            </a:r>
            <a:r>
              <a:rPr lang="ar-SA" b="1" dirty="0"/>
              <a:t>وفيات الأطفال دون سن الخامسة</a:t>
            </a:r>
            <a:r>
              <a:rPr lang="ar-SA" dirty="0"/>
              <a:t>: بلغ 51 حالة وفاة لكل 1,000 ولادة حية، وهو أعلى من المتوسط العالمي البالغ 37 حالة.</a:t>
            </a:r>
          </a:p>
          <a:p>
            <a:pPr algn="r" rtl="1"/>
            <a:r>
              <a:rPr lang="ar-SA" dirty="0"/>
              <a:t>2. </a:t>
            </a:r>
            <a:r>
              <a:rPr lang="ar-SA" b="1" u="sng" dirty="0"/>
              <a:t>التطعيمات والتغطية الصحية</a:t>
            </a:r>
          </a:p>
          <a:p>
            <a:pPr algn="r" rtl="1"/>
            <a:r>
              <a:rPr lang="ar-SA" b="1" dirty="0"/>
              <a:t>تغطية التطعيم الوطنية</a:t>
            </a:r>
            <a:r>
              <a:rPr lang="ar-SA" dirty="0"/>
              <a:t>: انخفضت من 85% قبل الحرب إلى حوالي 50%، مع تراجع أكبر في مناطق النزاع حيث وصلت إلى 30%.</a:t>
            </a:r>
          </a:p>
          <a:p>
            <a:pPr algn="r" rtl="1"/>
            <a:r>
              <a:rPr lang="ar-SA" b="1" dirty="0"/>
              <a:t>الأطفال غير المطعمين</a:t>
            </a:r>
            <a:r>
              <a:rPr lang="ar-SA" dirty="0"/>
              <a:t>: تقدر الأمم المتحدة أن أكثر من 700,000 طفل في السودان لم يتلقوا أي تطعيم ضد الأمراض القاتلة مثل الحصبة والدفتيري</a:t>
            </a:r>
          </a:p>
          <a:p>
            <a:pPr algn="r" rtl="1"/>
            <a:endParaRPr lang="ar-SA" dirty="0"/>
          </a:p>
        </p:txBody>
      </p:sp>
    </p:spTree>
    <p:extLst>
      <p:ext uri="{BB962C8B-B14F-4D97-AF65-F5344CB8AC3E}">
        <p14:creationId xmlns:p14="http://schemas.microsoft.com/office/powerpoint/2010/main" val="4047217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التوصيات</a:t>
            </a:r>
            <a:endParaRPr lang="ar-SA" dirty="0"/>
          </a:p>
        </p:txBody>
      </p:sp>
      <p:sp>
        <p:nvSpPr>
          <p:cNvPr id="3" name="Content Placeholder 2"/>
          <p:cNvSpPr>
            <a:spLocks noGrp="1"/>
          </p:cNvSpPr>
          <p:nvPr>
            <p:ph idx="1"/>
          </p:nvPr>
        </p:nvSpPr>
        <p:spPr/>
        <p:txBody>
          <a:bodyPr/>
          <a:lstStyle/>
          <a:p>
            <a:pPr algn="r" rtl="1"/>
            <a:r>
              <a:rPr lang="ar-SA" dirty="0" smtClean="0"/>
              <a:t>إجازة اللوائح التي تنظم مشروع التشغيل الذاتي.</a:t>
            </a:r>
          </a:p>
          <a:p>
            <a:pPr algn="r" rtl="1"/>
            <a:r>
              <a:rPr lang="ar-SA" dirty="0" smtClean="0"/>
              <a:t>تدريب الكوادر الإدارية والطبية.</a:t>
            </a:r>
          </a:p>
          <a:p>
            <a:pPr algn="r" rtl="1"/>
            <a:r>
              <a:rPr lang="ar-SA" dirty="0" smtClean="0"/>
              <a:t>تطبيق تجريبي في مراكز مختارة قبل التوسع.</a:t>
            </a:r>
          </a:p>
          <a:p>
            <a:pPr marL="0" indent="0" algn="r">
              <a:buNone/>
            </a:pPr>
            <a:endParaRPr lang="ar-SA" dirty="0"/>
          </a:p>
        </p:txBody>
      </p:sp>
    </p:spTree>
    <p:extLst>
      <p:ext uri="{BB962C8B-B14F-4D97-AF65-F5344CB8AC3E}">
        <p14:creationId xmlns:p14="http://schemas.microsoft.com/office/powerpoint/2010/main" val="3758847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p:txBody>
          <a:bodyPr/>
          <a:lstStyle/>
          <a:p>
            <a:pPr algn="r" rtl="1"/>
            <a:r>
              <a:rPr lang="ar-SA" b="1" u="sng" dirty="0" smtClean="0"/>
              <a:t>الوضع في المرافق الصحية</a:t>
            </a:r>
          </a:p>
          <a:p>
            <a:pPr algn="r" rtl="1"/>
            <a:r>
              <a:rPr lang="ar-SA" b="1" dirty="0" smtClean="0"/>
              <a:t>المؤسسات الصحيةغير العاملة</a:t>
            </a:r>
            <a:r>
              <a:rPr lang="ar-SA" dirty="0" smtClean="0"/>
              <a:t>: أكثر من 70% من المستشفيات في مناطق النزاع أصبحت غير صالحة للعمل بسبب الهجمات، نقص الإمدادات، وهجرة العاملين.</a:t>
            </a:r>
          </a:p>
          <a:p>
            <a:pPr algn="r" rtl="1"/>
            <a:r>
              <a:rPr lang="ar-SA" b="1" dirty="0" smtClean="0"/>
              <a:t>الكوادر الصحية</a:t>
            </a:r>
            <a:r>
              <a:rPr lang="ar-SA" dirty="0" smtClean="0"/>
              <a:t>: نقص حاد في الأطباء والممرضين و كوادر تقديم الخدمات الصحية اللأخرى، مع هجرة جماعية للعاملين في القطاع الصحي، مما أدى إلى تقليل القدرة على تقديم الخدمات الأساسية.</a:t>
            </a:r>
          </a:p>
          <a:p>
            <a:pPr algn="r" rtl="1"/>
            <a:endParaRPr lang="ar-SA" dirty="0"/>
          </a:p>
        </p:txBody>
      </p:sp>
    </p:spTree>
    <p:extLst>
      <p:ext uri="{BB962C8B-B14F-4D97-AF65-F5344CB8AC3E}">
        <p14:creationId xmlns:p14="http://schemas.microsoft.com/office/powerpoint/2010/main" val="208363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أهمية المشروع</a:t>
            </a:r>
            <a:endParaRPr lang="ar-SA" dirty="0"/>
          </a:p>
        </p:txBody>
      </p:sp>
      <p:sp>
        <p:nvSpPr>
          <p:cNvPr id="3" name="Content Placeholder 2"/>
          <p:cNvSpPr>
            <a:spLocks noGrp="1"/>
          </p:cNvSpPr>
          <p:nvPr>
            <p:ph idx="1"/>
          </p:nvPr>
        </p:nvSpPr>
        <p:spPr/>
        <p:txBody>
          <a:bodyPr/>
          <a:lstStyle/>
          <a:p>
            <a:pPr marL="0" indent="0" algn="r" rtl="1">
              <a:buNone/>
            </a:pPr>
            <a:endParaRPr lang="ar-SA" b="1" dirty="0" smtClean="0"/>
          </a:p>
          <a:p>
            <a:pPr algn="r" rtl="1"/>
            <a:r>
              <a:rPr lang="ar-SA" dirty="0" smtClean="0"/>
              <a:t>رفع كفاءة الخدمات الصحية.</a:t>
            </a:r>
          </a:p>
          <a:p>
            <a:pPr algn="r" rtl="1"/>
            <a:r>
              <a:rPr lang="ar-SA" dirty="0" smtClean="0"/>
              <a:t>تقليل العبء المالي على الدولة.</a:t>
            </a:r>
          </a:p>
          <a:p>
            <a:pPr algn="r" rtl="1"/>
            <a:r>
              <a:rPr lang="ar-SA" dirty="0" smtClean="0"/>
              <a:t>تحفيز الكوادر الطبية عبرترفع الأداء و زيادة الدخل المالي مما يسهم في استبقائهم.</a:t>
            </a:r>
          </a:p>
          <a:p>
            <a:pPr algn="r" rtl="1"/>
            <a:r>
              <a:rPr lang="ar-SA" dirty="0" smtClean="0"/>
              <a:t>تعزيز الرقابة والحوكمة في المرافق الصحية.</a:t>
            </a:r>
          </a:p>
          <a:p>
            <a:pPr algn="l" rtl="1"/>
            <a:endParaRPr lang="ar-SA" dirty="0"/>
          </a:p>
        </p:txBody>
      </p:sp>
    </p:spTree>
    <p:extLst>
      <p:ext uri="{BB962C8B-B14F-4D97-AF65-F5344CB8AC3E}">
        <p14:creationId xmlns:p14="http://schemas.microsoft.com/office/powerpoint/2010/main" val="2781736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 </a:t>
            </a:r>
            <a:endParaRPr lang="ar-SA" dirty="0"/>
          </a:p>
        </p:txBody>
      </p:sp>
      <p:sp>
        <p:nvSpPr>
          <p:cNvPr id="3" name="Content Placeholder 2"/>
          <p:cNvSpPr>
            <a:spLocks noGrp="1"/>
          </p:cNvSpPr>
          <p:nvPr>
            <p:ph idx="1"/>
          </p:nvPr>
        </p:nvSpPr>
        <p:spPr/>
        <p:txBody>
          <a:bodyPr/>
          <a:lstStyle/>
          <a:p>
            <a:pPr algn="r" rtl="1"/>
            <a:r>
              <a:rPr lang="ar-SA" dirty="0" smtClean="0"/>
              <a:t>تعريف التشغيل الذاتي.</a:t>
            </a:r>
          </a:p>
          <a:p>
            <a:pPr algn="r" rtl="1"/>
            <a:r>
              <a:rPr lang="ar-SA" dirty="0" smtClean="0"/>
              <a:t>الفرق بين التشغيل الحكومي والتشغيل الذاتي.</a:t>
            </a:r>
          </a:p>
          <a:p>
            <a:pPr algn="r" rtl="1"/>
            <a:r>
              <a:rPr lang="ar-SA" dirty="0" smtClean="0"/>
              <a:t>نماذج دولية (مثل السعودية، الأردن، أو مصر).</a:t>
            </a:r>
          </a:p>
          <a:p>
            <a:pPr algn="r" rtl="1"/>
            <a:endParaRPr lang="ar-SA" dirty="0"/>
          </a:p>
        </p:txBody>
      </p:sp>
    </p:spTree>
    <p:extLst>
      <p:ext uri="{BB962C8B-B14F-4D97-AF65-F5344CB8AC3E}">
        <p14:creationId xmlns:p14="http://schemas.microsoft.com/office/powerpoint/2010/main" val="2763082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b="1" dirty="0" smtClean="0"/>
              <a:t>مشروع برنامج التشغيل الذكي للمراكزالصحية </a:t>
            </a:r>
            <a:r>
              <a:rPr lang="ar-SA" sz="2800" b="1" dirty="0" smtClean="0"/>
              <a:t/>
            </a:r>
            <a:br>
              <a:rPr lang="ar-SA" sz="2800" b="1" dirty="0" smtClean="0"/>
            </a:br>
            <a:r>
              <a:rPr lang="ar-SA" sz="2400" b="1" dirty="0" smtClean="0"/>
              <a:t>(من أجل الوصول لتغطية صحية شاملة)</a:t>
            </a:r>
            <a:endParaRPr lang="ar-SA" sz="2400" b="1" dirty="0"/>
          </a:p>
        </p:txBody>
      </p:sp>
      <p:sp>
        <p:nvSpPr>
          <p:cNvPr id="3" name="Content Placeholder 2"/>
          <p:cNvSpPr>
            <a:spLocks noGrp="1"/>
          </p:cNvSpPr>
          <p:nvPr>
            <p:ph idx="1"/>
          </p:nvPr>
        </p:nvSpPr>
        <p:spPr/>
        <p:txBody>
          <a:bodyPr>
            <a:normAutofit/>
          </a:bodyPr>
          <a:lstStyle/>
          <a:p>
            <a:pPr lvl="0" algn="r" rtl="1"/>
            <a:r>
              <a:rPr lang="ar-SA" dirty="0" smtClean="0"/>
              <a:t>ﻫﻮ </a:t>
            </a:r>
            <a:r>
              <a:rPr lang="ar-SA" dirty="0"/>
              <a:t>ﺑﺮﻧﺎﻣﺞ ﺣﻜﻮﻣﻲ لتشغيل المؤسسات الصحية التابعة لوزارة الصحة بالسودان (مراكز الرعاية الصحية الأولية)  يتم من خلاله تقديم الرعاية والخدمات الصحية الأساسية للمواطن عبر التعاقد </a:t>
            </a:r>
            <a:r>
              <a:rPr lang="ar-SA" dirty="0" smtClean="0"/>
              <a:t>المباشر بالشراكة </a:t>
            </a:r>
            <a:r>
              <a:rPr lang="ar-SA" dirty="0"/>
              <a:t>مع مؤسسات أو كوادر أو افراد ينطبق عليھم شروط الكفاءة و القدرة والموثوقية وفقا لموجھات و لوائح وشروط برنامج التشغيل الذكي بما يضمن إستمرارية وجودة خدمات الرعاية الصحية الأساسية المقدمة و ضمان إستبقاء و إستقرار القوى العاملة بالمؤسسة مع تقليل </a:t>
            </a:r>
            <a:r>
              <a:rPr lang="ar-SA"/>
              <a:t>المصروفات </a:t>
            </a:r>
            <a:r>
              <a:rPr lang="ar-SA" smtClean="0"/>
              <a:t>وتوفيرموارد </a:t>
            </a:r>
            <a:r>
              <a:rPr lang="ar-SA" dirty="0"/>
              <a:t>مالية للنظام الصحي بالبلاد يهدف إﻟﻰ إﻋﻄﺎء اﻟﻤﺆﺳﺴﺔ أو اﻟﺠﻬﺔ اﻟﻤﺸﻐﻠﺔ اﻟﻘﺪرة و اﻟﻤﺮوﻧﺔﻋﻠﻰ إدارة ﻧﻔﺴﻬﺎ ذاﺗﻴا بحيث يكون قائما ﻋﻠﻰﻣﺒﺪأ اﻟﺠﻮدة و اﻟﻜﻔﺎءة والعدالة في ﺗﻮﻓﻴﺮ ﺣﺎﺟﺔ اﻟﻤﻨاﻄق  لخدمات اﻟﺮﻋﺎﻳﺔ اﻟﺼﺤﻴﺔ الأساسية.</a:t>
            </a:r>
            <a:endParaRPr lang="en-US" dirty="0"/>
          </a:p>
          <a:p>
            <a:endParaRPr lang="ar-SA" dirty="0"/>
          </a:p>
        </p:txBody>
      </p:sp>
    </p:spTree>
    <p:extLst>
      <p:ext uri="{BB962C8B-B14F-4D97-AF65-F5344CB8AC3E}">
        <p14:creationId xmlns:p14="http://schemas.microsoft.com/office/powerpoint/2010/main" val="1211763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1518783"/>
              </p:ext>
            </p:extLst>
          </p:nvPr>
        </p:nvGraphicFramePr>
        <p:xfrm>
          <a:off x="69668" y="101332"/>
          <a:ext cx="12052662" cy="6663047"/>
        </p:xfrm>
        <a:graphic>
          <a:graphicData uri="http://schemas.openxmlformats.org/drawingml/2006/table">
            <a:tbl>
              <a:tblPr rtl="1" firstRow="1" bandRow="1">
                <a:tableStyleId>{5C22544A-7EE6-4342-B048-85BDC9FD1C3A}</a:tableStyleId>
              </a:tblPr>
              <a:tblGrid>
                <a:gridCol w="2521130">
                  <a:extLst>
                    <a:ext uri="{9D8B030D-6E8A-4147-A177-3AD203B41FA5}">
                      <a16:colId xmlns:a16="http://schemas.microsoft.com/office/drawing/2014/main" val="1744397451"/>
                    </a:ext>
                  </a:extLst>
                </a:gridCol>
                <a:gridCol w="3971109">
                  <a:extLst>
                    <a:ext uri="{9D8B030D-6E8A-4147-A177-3AD203B41FA5}">
                      <a16:colId xmlns:a16="http://schemas.microsoft.com/office/drawing/2014/main" val="2488669534"/>
                    </a:ext>
                  </a:extLst>
                </a:gridCol>
                <a:gridCol w="5560423">
                  <a:extLst>
                    <a:ext uri="{9D8B030D-6E8A-4147-A177-3AD203B41FA5}">
                      <a16:colId xmlns:a16="http://schemas.microsoft.com/office/drawing/2014/main" val="600884528"/>
                    </a:ext>
                  </a:extLst>
                </a:gridCol>
              </a:tblGrid>
              <a:tr h="399380">
                <a:tc>
                  <a:txBody>
                    <a:bodyPr/>
                    <a:lstStyle/>
                    <a:p>
                      <a:pPr algn="ctr"/>
                      <a:r>
                        <a:rPr lang="ar-SA" dirty="0"/>
                        <a:t>المجال</a:t>
                      </a:r>
                    </a:p>
                  </a:txBody>
                  <a:tcPr anchor="ctr"/>
                </a:tc>
                <a:tc>
                  <a:txBody>
                    <a:bodyPr/>
                    <a:lstStyle/>
                    <a:p>
                      <a:pPr algn="ctr"/>
                      <a:r>
                        <a:rPr lang="ar-SA" dirty="0"/>
                        <a:t>التشغيل الحكومي</a:t>
                      </a:r>
                    </a:p>
                  </a:txBody>
                  <a:tcPr anchor="ctr"/>
                </a:tc>
                <a:tc>
                  <a:txBody>
                    <a:bodyPr/>
                    <a:lstStyle/>
                    <a:p>
                      <a:pPr algn="ctr"/>
                      <a:r>
                        <a:rPr lang="ar-SA" dirty="0"/>
                        <a:t>التشغيل الذاتي</a:t>
                      </a:r>
                    </a:p>
                  </a:txBody>
                  <a:tcPr anchor="ctr"/>
                </a:tc>
                <a:extLst>
                  <a:ext uri="{0D108BD9-81ED-4DB2-BD59-A6C34878D82A}">
                    <a16:rowId xmlns:a16="http://schemas.microsoft.com/office/drawing/2014/main" val="939152677"/>
                  </a:ext>
                </a:extLst>
              </a:tr>
              <a:tr h="624843">
                <a:tc>
                  <a:txBody>
                    <a:bodyPr/>
                    <a:lstStyle/>
                    <a:p>
                      <a:pPr algn="r"/>
                      <a:r>
                        <a:rPr lang="ar-SA" dirty="0"/>
                        <a:t>⚙️ الجهة المشغّلة</a:t>
                      </a:r>
                    </a:p>
                  </a:txBody>
                  <a:tcPr anchor="ctr"/>
                </a:tc>
                <a:tc>
                  <a:txBody>
                    <a:bodyPr/>
                    <a:lstStyle/>
                    <a:p>
                      <a:pPr algn="r"/>
                      <a:r>
                        <a:rPr lang="ar-SA" dirty="0"/>
                        <a:t>وزارة الصحة (مباشرة)</a:t>
                      </a:r>
                    </a:p>
                  </a:txBody>
                  <a:tcPr anchor="ctr"/>
                </a:tc>
                <a:tc>
                  <a:txBody>
                    <a:bodyPr/>
                    <a:lstStyle/>
                    <a:p>
                      <a:pPr algn="r"/>
                      <a:r>
                        <a:rPr lang="ar-SA" dirty="0"/>
                        <a:t>جهة </a:t>
                      </a:r>
                      <a:r>
                        <a:rPr lang="ar-SA" dirty="0" smtClean="0"/>
                        <a:t>مستقلة</a:t>
                      </a:r>
                      <a:r>
                        <a:rPr lang="ar-SA" baseline="0" dirty="0" smtClean="0"/>
                        <a:t> إداريا و ماليا ( تخضع للوائح وإشراف وزارة الصحة)</a:t>
                      </a:r>
                      <a:endParaRPr lang="ar-SA" dirty="0"/>
                    </a:p>
                  </a:txBody>
                  <a:tcPr anchor="ctr"/>
                </a:tc>
                <a:extLst>
                  <a:ext uri="{0D108BD9-81ED-4DB2-BD59-A6C34878D82A}">
                    <a16:rowId xmlns:a16="http://schemas.microsoft.com/office/drawing/2014/main" val="79975788"/>
                  </a:ext>
                </a:extLst>
              </a:tr>
              <a:tr h="624843">
                <a:tc>
                  <a:txBody>
                    <a:bodyPr/>
                    <a:lstStyle/>
                    <a:p>
                      <a:pPr algn="r"/>
                      <a:r>
                        <a:rPr lang="ar-SA" dirty="0"/>
                        <a:t>📋 الهيكل الإداري</a:t>
                      </a:r>
                    </a:p>
                  </a:txBody>
                  <a:tcPr anchor="ctr"/>
                </a:tc>
                <a:tc>
                  <a:txBody>
                    <a:bodyPr/>
                    <a:lstStyle/>
                    <a:p>
                      <a:pPr algn="r"/>
                      <a:r>
                        <a:rPr lang="ar-SA" dirty="0"/>
                        <a:t>إداريون وموظفون </a:t>
                      </a:r>
                      <a:r>
                        <a:rPr lang="ar-SA" dirty="0" smtClean="0"/>
                        <a:t>معينين </a:t>
                      </a:r>
                      <a:r>
                        <a:rPr lang="ar-SA" dirty="0"/>
                        <a:t>حكومياً</a:t>
                      </a:r>
                    </a:p>
                  </a:txBody>
                  <a:tcPr anchor="ctr"/>
                </a:tc>
                <a:tc>
                  <a:txBody>
                    <a:bodyPr/>
                    <a:lstStyle/>
                    <a:p>
                      <a:pPr algn="r"/>
                      <a:r>
                        <a:rPr lang="ar-SA" dirty="0"/>
                        <a:t>إدارة </a:t>
                      </a:r>
                      <a:r>
                        <a:rPr lang="ar-SA" dirty="0" smtClean="0"/>
                        <a:t>مستقلة بكامل</a:t>
                      </a:r>
                      <a:r>
                        <a:rPr lang="ar-SA" baseline="0" dirty="0" smtClean="0"/>
                        <a:t> الصلاحيات في </a:t>
                      </a:r>
                      <a:r>
                        <a:rPr lang="ar-SA" dirty="0" smtClean="0"/>
                        <a:t>التوظيف والتشغيل وفقا للوائح الوزارة</a:t>
                      </a:r>
                      <a:endParaRPr lang="ar-SA" dirty="0"/>
                    </a:p>
                  </a:txBody>
                  <a:tcPr anchor="ctr"/>
                </a:tc>
                <a:extLst>
                  <a:ext uri="{0D108BD9-81ED-4DB2-BD59-A6C34878D82A}">
                    <a16:rowId xmlns:a16="http://schemas.microsoft.com/office/drawing/2014/main" val="1082849210"/>
                  </a:ext>
                </a:extLst>
              </a:tr>
              <a:tr h="624843">
                <a:tc>
                  <a:txBody>
                    <a:bodyPr/>
                    <a:lstStyle/>
                    <a:p>
                      <a:pPr algn="r"/>
                      <a:r>
                        <a:rPr lang="ar-SA" dirty="0"/>
                        <a:t>💰 التمويل</a:t>
                      </a:r>
                    </a:p>
                  </a:txBody>
                  <a:tcPr anchor="ctr"/>
                </a:tc>
                <a:tc>
                  <a:txBody>
                    <a:bodyPr/>
                    <a:lstStyle/>
                    <a:p>
                      <a:pPr algn="r"/>
                      <a:r>
                        <a:rPr lang="ar-SA" dirty="0"/>
                        <a:t>تمويل مركزي من الحكومة ضمن الموازنة العامة</a:t>
                      </a:r>
                    </a:p>
                  </a:txBody>
                  <a:tcPr anchor="ctr"/>
                </a:tc>
                <a:tc>
                  <a:txBody>
                    <a:bodyPr/>
                    <a:lstStyle/>
                    <a:p>
                      <a:pPr algn="r"/>
                      <a:r>
                        <a:rPr lang="ar-SA" dirty="0"/>
                        <a:t>تمويل ذاتي من إيرادات المركز (</a:t>
                      </a:r>
                      <a:r>
                        <a:rPr lang="ar-SA" dirty="0" smtClean="0"/>
                        <a:t>رسوم</a:t>
                      </a:r>
                      <a:r>
                        <a:rPr lang="ar-SA" baseline="0" dirty="0" smtClean="0"/>
                        <a:t> مجازة </a:t>
                      </a:r>
                      <a:r>
                        <a:rPr lang="ar-SA" dirty="0" smtClean="0"/>
                        <a:t>، </a:t>
                      </a:r>
                      <a:r>
                        <a:rPr lang="ar-SA" dirty="0"/>
                        <a:t>دعم شركاء، تأمين)</a:t>
                      </a:r>
                    </a:p>
                  </a:txBody>
                  <a:tcPr anchor="ctr"/>
                </a:tc>
                <a:extLst>
                  <a:ext uri="{0D108BD9-81ED-4DB2-BD59-A6C34878D82A}">
                    <a16:rowId xmlns:a16="http://schemas.microsoft.com/office/drawing/2014/main" val="3415787889"/>
                  </a:ext>
                </a:extLst>
              </a:tr>
              <a:tr h="624843">
                <a:tc>
                  <a:txBody>
                    <a:bodyPr/>
                    <a:lstStyle/>
                    <a:p>
                      <a:pPr algn="r"/>
                      <a:r>
                        <a:rPr lang="ar-SA" dirty="0"/>
                        <a:t>📊 المرونة الإدارية</a:t>
                      </a:r>
                    </a:p>
                  </a:txBody>
                  <a:tcPr anchor="ctr"/>
                </a:tc>
                <a:tc>
                  <a:txBody>
                    <a:bodyPr/>
                    <a:lstStyle/>
                    <a:p>
                      <a:pPr algn="r"/>
                      <a:r>
                        <a:rPr lang="ar-SA" dirty="0"/>
                        <a:t>منخفضة (إجراءات روتينية وبيروقراطية)</a:t>
                      </a:r>
                    </a:p>
                  </a:txBody>
                  <a:tcPr anchor="ctr"/>
                </a:tc>
                <a:tc>
                  <a:txBody>
                    <a:bodyPr/>
                    <a:lstStyle/>
                    <a:p>
                      <a:pPr algn="r"/>
                      <a:r>
                        <a:rPr lang="ar-SA" dirty="0"/>
                        <a:t>عالية (قرارات أسرع </a:t>
                      </a:r>
                      <a:r>
                        <a:rPr lang="ar-SA" dirty="0" smtClean="0"/>
                        <a:t>,</a:t>
                      </a:r>
                      <a:r>
                        <a:rPr lang="ar-SA" baseline="0" dirty="0" smtClean="0"/>
                        <a:t> خدمات مستقرة ومؤامة </a:t>
                      </a:r>
                      <a:r>
                        <a:rPr lang="ar-SA" dirty="0" smtClean="0"/>
                        <a:t>مع </a:t>
                      </a:r>
                      <a:r>
                        <a:rPr lang="ar-SA" dirty="0"/>
                        <a:t>الاحتياجات المحلية)</a:t>
                      </a:r>
                    </a:p>
                  </a:txBody>
                  <a:tcPr anchor="ctr"/>
                </a:tc>
                <a:extLst>
                  <a:ext uri="{0D108BD9-81ED-4DB2-BD59-A6C34878D82A}">
                    <a16:rowId xmlns:a16="http://schemas.microsoft.com/office/drawing/2014/main" val="3260195494"/>
                  </a:ext>
                </a:extLst>
              </a:tr>
              <a:tr h="624843">
                <a:tc>
                  <a:txBody>
                    <a:bodyPr/>
                    <a:lstStyle/>
                    <a:p>
                      <a:pPr algn="r"/>
                      <a:r>
                        <a:rPr lang="ar-SA" dirty="0"/>
                        <a:t>👥 توظيف الكوادر</a:t>
                      </a:r>
                    </a:p>
                  </a:txBody>
                  <a:tcPr anchor="ctr"/>
                </a:tc>
                <a:tc>
                  <a:txBody>
                    <a:bodyPr/>
                    <a:lstStyle/>
                    <a:p>
                      <a:pPr algn="r"/>
                      <a:r>
                        <a:rPr lang="ar-SA" dirty="0" smtClean="0"/>
                        <a:t>(حكومي)</a:t>
                      </a:r>
                      <a:r>
                        <a:rPr lang="ar-SA" baseline="0" dirty="0" smtClean="0"/>
                        <a:t> </a:t>
                      </a:r>
                      <a:r>
                        <a:rPr lang="ar-SA" dirty="0" smtClean="0"/>
                        <a:t>عبر </a:t>
                      </a:r>
                      <a:r>
                        <a:rPr lang="ar-SA" dirty="0"/>
                        <a:t>الخدمة </a:t>
                      </a:r>
                      <a:r>
                        <a:rPr lang="ar-SA" dirty="0" smtClean="0"/>
                        <a:t>المدنية ، </a:t>
                      </a:r>
                      <a:r>
                        <a:rPr lang="ar-SA" dirty="0"/>
                        <a:t>برواتب </a:t>
                      </a:r>
                      <a:r>
                        <a:rPr lang="ar-SA" dirty="0" smtClean="0"/>
                        <a:t>و</a:t>
                      </a:r>
                      <a:r>
                        <a:rPr lang="ar-SA" baseline="0" dirty="0" smtClean="0"/>
                        <a:t> حوافز </a:t>
                      </a:r>
                      <a:r>
                        <a:rPr lang="ar-SA" dirty="0" smtClean="0"/>
                        <a:t>حكومية</a:t>
                      </a:r>
                      <a:endParaRPr lang="ar-SA" dirty="0"/>
                    </a:p>
                  </a:txBody>
                  <a:tcPr anchor="ctr"/>
                </a:tc>
                <a:tc>
                  <a:txBody>
                    <a:bodyPr/>
                    <a:lstStyle/>
                    <a:p>
                      <a:pPr algn="r"/>
                      <a:r>
                        <a:rPr lang="ar-SA" dirty="0" smtClean="0"/>
                        <a:t>(حكومي) أو توظيف بعقودات مباشرة</a:t>
                      </a:r>
                      <a:r>
                        <a:rPr lang="ar-SA" baseline="0" dirty="0" smtClean="0"/>
                        <a:t> </a:t>
                      </a:r>
                      <a:r>
                        <a:rPr lang="ar-SA" dirty="0" smtClean="0"/>
                        <a:t>، </a:t>
                      </a:r>
                      <a:r>
                        <a:rPr lang="ar-SA" dirty="0"/>
                        <a:t>مع مرونة في </a:t>
                      </a:r>
                      <a:r>
                        <a:rPr lang="ar-SA" dirty="0" smtClean="0"/>
                        <a:t>الحوافز </a:t>
                      </a:r>
                      <a:endParaRPr lang="ar-SA" dirty="0"/>
                    </a:p>
                  </a:txBody>
                  <a:tcPr anchor="ctr"/>
                </a:tc>
                <a:extLst>
                  <a:ext uri="{0D108BD9-81ED-4DB2-BD59-A6C34878D82A}">
                    <a16:rowId xmlns:a16="http://schemas.microsoft.com/office/drawing/2014/main" val="3671952107"/>
                  </a:ext>
                </a:extLst>
              </a:tr>
              <a:tr h="624843">
                <a:tc>
                  <a:txBody>
                    <a:bodyPr/>
                    <a:lstStyle/>
                    <a:p>
                      <a:pPr algn="r"/>
                      <a:r>
                        <a:rPr lang="ar-SA" dirty="0"/>
                        <a:t>📈 الرقابة والمساءلة</a:t>
                      </a:r>
                    </a:p>
                  </a:txBody>
                  <a:tcPr anchor="ctr"/>
                </a:tc>
                <a:tc>
                  <a:txBody>
                    <a:bodyPr/>
                    <a:lstStyle/>
                    <a:p>
                      <a:pPr algn="r"/>
                      <a:r>
                        <a:rPr lang="ar-SA" dirty="0"/>
                        <a:t>عبر جهات حكومية رقابية مركزية</a:t>
                      </a:r>
                    </a:p>
                  </a:txBody>
                  <a:tcPr anchor="ctr"/>
                </a:tc>
                <a:tc>
                  <a:txBody>
                    <a:bodyPr/>
                    <a:lstStyle/>
                    <a:p>
                      <a:pPr algn="r"/>
                      <a:r>
                        <a:rPr lang="ar-SA" dirty="0" smtClean="0"/>
                        <a:t>رقابة</a:t>
                      </a:r>
                      <a:r>
                        <a:rPr lang="ar-SA" baseline="0" dirty="0" smtClean="0"/>
                        <a:t> داخلية , </a:t>
                      </a:r>
                      <a:r>
                        <a:rPr lang="ar-SA" dirty="0" smtClean="0"/>
                        <a:t>رقابة </a:t>
                      </a:r>
                      <a:r>
                        <a:rPr lang="ar-SA" dirty="0"/>
                        <a:t>الوزارة وفق مؤشرات </a:t>
                      </a:r>
                      <a:r>
                        <a:rPr lang="ar-SA" dirty="0" smtClean="0"/>
                        <a:t>آداء, رقابة مجتمعية</a:t>
                      </a:r>
                      <a:endParaRPr lang="ar-SA" dirty="0"/>
                    </a:p>
                  </a:txBody>
                  <a:tcPr anchor="ctr"/>
                </a:tc>
                <a:extLst>
                  <a:ext uri="{0D108BD9-81ED-4DB2-BD59-A6C34878D82A}">
                    <a16:rowId xmlns:a16="http://schemas.microsoft.com/office/drawing/2014/main" val="4204061194"/>
                  </a:ext>
                </a:extLst>
              </a:tr>
              <a:tr h="624843">
                <a:tc>
                  <a:txBody>
                    <a:bodyPr/>
                    <a:lstStyle/>
                    <a:p>
                      <a:pPr algn="r"/>
                      <a:r>
                        <a:rPr lang="ar-SA" dirty="0"/>
                        <a:t>📦 سلسلة الإمداد</a:t>
                      </a:r>
                    </a:p>
                  </a:txBody>
                  <a:tcPr anchor="ctr"/>
                </a:tc>
                <a:tc>
                  <a:txBody>
                    <a:bodyPr/>
                    <a:lstStyle/>
                    <a:p>
                      <a:pPr algn="r"/>
                      <a:r>
                        <a:rPr lang="ar-SA" dirty="0" smtClean="0"/>
                        <a:t>حكومية </a:t>
                      </a:r>
                      <a:r>
                        <a:rPr lang="ar-SA" dirty="0"/>
                        <a:t>(وزارة الصحة </a:t>
                      </a:r>
                      <a:r>
                        <a:rPr lang="ar-SA" dirty="0" smtClean="0"/>
                        <a:t>توفرالأدوية </a:t>
                      </a:r>
                      <a:r>
                        <a:rPr lang="ar-SA" dirty="0"/>
                        <a:t>والمستلزمات)</a:t>
                      </a:r>
                    </a:p>
                  </a:txBody>
                  <a:tcPr anchor="ctr"/>
                </a:tc>
                <a:tc>
                  <a:txBody>
                    <a:bodyPr/>
                    <a:lstStyle/>
                    <a:p>
                      <a:pPr algn="r"/>
                      <a:r>
                        <a:rPr lang="ar-SA" dirty="0" smtClean="0"/>
                        <a:t>حكومية أو </a:t>
                      </a:r>
                      <a:r>
                        <a:rPr lang="ar-SA" dirty="0"/>
                        <a:t>تعاقدية (المركز يشتري ما يحتاجه من السوق مباشرة)</a:t>
                      </a:r>
                    </a:p>
                  </a:txBody>
                  <a:tcPr anchor="ctr"/>
                </a:tc>
                <a:extLst>
                  <a:ext uri="{0D108BD9-81ED-4DB2-BD59-A6C34878D82A}">
                    <a16:rowId xmlns:a16="http://schemas.microsoft.com/office/drawing/2014/main" val="3908696247"/>
                  </a:ext>
                </a:extLst>
              </a:tr>
              <a:tr h="624843">
                <a:tc>
                  <a:txBody>
                    <a:bodyPr/>
                    <a:lstStyle/>
                    <a:p>
                      <a:pPr algn="r"/>
                      <a:r>
                        <a:rPr lang="ar-SA" dirty="0"/>
                        <a:t>🧪 الجودة والتحسين المستمر</a:t>
                      </a:r>
                    </a:p>
                  </a:txBody>
                  <a:tcPr anchor="ctr"/>
                </a:tc>
                <a:tc>
                  <a:txBody>
                    <a:bodyPr/>
                    <a:lstStyle/>
                    <a:p>
                      <a:pPr algn="r"/>
                      <a:r>
                        <a:rPr lang="ar-SA" dirty="0"/>
                        <a:t>محدودة بتوفر الموارد المركزية</a:t>
                      </a:r>
                    </a:p>
                  </a:txBody>
                  <a:tcPr anchor="ctr"/>
                </a:tc>
                <a:tc>
                  <a:txBody>
                    <a:bodyPr/>
                    <a:lstStyle/>
                    <a:p>
                      <a:pPr algn="r"/>
                      <a:r>
                        <a:rPr lang="ar-SA" dirty="0"/>
                        <a:t>أكثر مرونة في تنفيذ برامج الجودة والتحسين وتقييم الأداء</a:t>
                      </a:r>
                    </a:p>
                  </a:txBody>
                  <a:tcPr anchor="ctr"/>
                </a:tc>
                <a:extLst>
                  <a:ext uri="{0D108BD9-81ED-4DB2-BD59-A6C34878D82A}">
                    <a16:rowId xmlns:a16="http://schemas.microsoft.com/office/drawing/2014/main" val="2555080442"/>
                  </a:ext>
                </a:extLst>
              </a:tr>
              <a:tr h="624843">
                <a:tc>
                  <a:txBody>
                    <a:bodyPr/>
                    <a:lstStyle/>
                    <a:p>
                      <a:pPr algn="r"/>
                      <a:r>
                        <a:rPr lang="ar-SA" dirty="0"/>
                        <a:t>🤝 إشراك المجتمع</a:t>
                      </a:r>
                    </a:p>
                  </a:txBody>
                  <a:tcPr anchor="ctr"/>
                </a:tc>
                <a:tc>
                  <a:txBody>
                    <a:bodyPr/>
                    <a:lstStyle/>
                    <a:p>
                      <a:pPr algn="r"/>
                      <a:r>
                        <a:rPr lang="ar-SA" dirty="0"/>
                        <a:t>ضعيف أو غير منظم</a:t>
                      </a:r>
                    </a:p>
                  </a:txBody>
                  <a:tcPr anchor="ctr"/>
                </a:tc>
                <a:tc>
                  <a:txBody>
                    <a:bodyPr/>
                    <a:lstStyle/>
                    <a:p>
                      <a:pPr algn="r"/>
                      <a:r>
                        <a:rPr lang="ar-SA" dirty="0"/>
                        <a:t>قوي (من خلال </a:t>
                      </a:r>
                      <a:r>
                        <a:rPr lang="ar-SA" dirty="0" smtClean="0"/>
                        <a:t>مشاركة لجان </a:t>
                      </a:r>
                      <a:r>
                        <a:rPr lang="ar-SA" dirty="0"/>
                        <a:t>مجتمعية أو مجالس محلية)</a:t>
                      </a:r>
                    </a:p>
                  </a:txBody>
                  <a:tcPr anchor="ctr"/>
                </a:tc>
                <a:extLst>
                  <a:ext uri="{0D108BD9-81ED-4DB2-BD59-A6C34878D82A}">
                    <a16:rowId xmlns:a16="http://schemas.microsoft.com/office/drawing/2014/main" val="4184309339"/>
                  </a:ext>
                </a:extLst>
              </a:tr>
              <a:tr h="624843">
                <a:tc>
                  <a:txBody>
                    <a:bodyPr/>
                    <a:lstStyle/>
                    <a:p>
                      <a:pPr algn="r"/>
                      <a:r>
                        <a:rPr lang="ar-SA" dirty="0"/>
                        <a:t>🧾 </a:t>
                      </a:r>
                      <a:r>
                        <a:rPr lang="ar-SA" dirty="0" smtClean="0"/>
                        <a:t>التقارير</a:t>
                      </a:r>
                      <a:endParaRPr lang="ar-SA" dirty="0"/>
                    </a:p>
                  </a:txBody>
                  <a:tcPr anchor="ctr"/>
                </a:tc>
                <a:tc>
                  <a:txBody>
                    <a:bodyPr/>
                    <a:lstStyle/>
                    <a:p>
                      <a:pPr algn="r"/>
                      <a:r>
                        <a:rPr lang="ar-SA" dirty="0"/>
                        <a:t>تصدر من الوزارة</a:t>
                      </a:r>
                    </a:p>
                  </a:txBody>
                  <a:tcPr anchor="ctr"/>
                </a:tc>
                <a:tc>
                  <a:txBody>
                    <a:bodyPr/>
                    <a:lstStyle/>
                    <a:p>
                      <a:pPr algn="r"/>
                      <a:r>
                        <a:rPr lang="ar-SA" dirty="0" smtClean="0"/>
                        <a:t>تصدرمن</a:t>
                      </a:r>
                      <a:r>
                        <a:rPr lang="ar-SA" baseline="0" dirty="0" smtClean="0"/>
                        <a:t> المركز وملزمة</a:t>
                      </a:r>
                      <a:r>
                        <a:rPr lang="ar-SA" dirty="0" smtClean="0"/>
                        <a:t> برفع التقارير للجهات</a:t>
                      </a:r>
                      <a:r>
                        <a:rPr lang="ar-SA" baseline="0" dirty="0" smtClean="0"/>
                        <a:t> </a:t>
                      </a:r>
                      <a:r>
                        <a:rPr lang="ar-SA" dirty="0" smtClean="0"/>
                        <a:t>الإشرافية </a:t>
                      </a:r>
                      <a:r>
                        <a:rPr lang="ar-SA" dirty="0"/>
                        <a:t>بصورة دورية</a:t>
                      </a:r>
                    </a:p>
                  </a:txBody>
                  <a:tcPr anchor="ctr"/>
                </a:tc>
                <a:extLst>
                  <a:ext uri="{0D108BD9-81ED-4DB2-BD59-A6C34878D82A}">
                    <a16:rowId xmlns:a16="http://schemas.microsoft.com/office/drawing/2014/main" val="2618586859"/>
                  </a:ext>
                </a:extLst>
              </a:tr>
            </a:tbl>
          </a:graphicData>
        </a:graphic>
      </p:graphicFrame>
    </p:spTree>
    <p:extLst>
      <p:ext uri="{BB962C8B-B14F-4D97-AF65-F5344CB8AC3E}">
        <p14:creationId xmlns:p14="http://schemas.microsoft.com/office/powerpoint/2010/main" val="967644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a:solidFill>
                  <a:srgbClr val="365F91"/>
                </a:solidFill>
                <a:ea typeface="Times New Roman,Bold"/>
                <a:cs typeface="Simplified Arabic" panose="02020603050405020304" pitchFamily="18" charset="-78"/>
              </a:rPr>
              <a:t>الهدف الإستراتيجي</a:t>
            </a:r>
            <a:endParaRPr lang="ar-SA" dirty="0"/>
          </a:p>
        </p:txBody>
      </p:sp>
      <p:sp>
        <p:nvSpPr>
          <p:cNvPr id="3" name="Content Placeholder 2"/>
          <p:cNvSpPr>
            <a:spLocks noGrp="1"/>
          </p:cNvSpPr>
          <p:nvPr>
            <p:ph idx="1"/>
          </p:nvPr>
        </p:nvSpPr>
        <p:spPr/>
        <p:txBody>
          <a:bodyPr/>
          <a:lstStyle/>
          <a:p>
            <a:pPr algn="r" rtl="1"/>
            <a:r>
              <a:rPr lang="ar-SA" dirty="0">
                <a:solidFill>
                  <a:srgbClr val="000000"/>
                </a:solidFill>
                <a:ea typeface="Times New Roman,Bold"/>
                <a:cs typeface="Traditional Arabic" panose="02020603050405020304" pitchFamily="18" charset="-78"/>
              </a:rPr>
              <a:t>إعادة </a:t>
            </a:r>
            <a:r>
              <a:rPr lang="ar-SA" dirty="0" smtClean="0">
                <a:solidFill>
                  <a:srgbClr val="000000"/>
                </a:solidFill>
                <a:ea typeface="Times New Roman,Bold"/>
                <a:cs typeface="Traditional Arabic" panose="02020603050405020304" pitchFamily="18" charset="-78"/>
              </a:rPr>
              <a:t>تشغيل المراكز المتوقفة بسبب الحرب وتشغيل </a:t>
            </a:r>
            <a:r>
              <a:rPr lang="ar-SA" dirty="0">
                <a:solidFill>
                  <a:srgbClr val="000000"/>
                </a:solidFill>
                <a:ea typeface="Times New Roman,Bold"/>
                <a:cs typeface="Traditional Arabic" panose="02020603050405020304" pitchFamily="18" charset="-78"/>
              </a:rPr>
              <a:t>المراكز </a:t>
            </a:r>
            <a:r>
              <a:rPr lang="ar-SA" dirty="0" smtClean="0">
                <a:solidFill>
                  <a:srgbClr val="000000"/>
                </a:solidFill>
                <a:ea typeface="Times New Roman,Bold"/>
                <a:cs typeface="Traditional Arabic" panose="02020603050405020304" pitchFamily="18" charset="-78"/>
              </a:rPr>
              <a:t>الصحية العاملة بكفاءة أقل لكي تعمل تعمل بكفاءة أعلى و بمعايير </a:t>
            </a:r>
            <a:r>
              <a:rPr lang="ar-SA" dirty="0">
                <a:solidFill>
                  <a:srgbClr val="000000"/>
                </a:solidFill>
                <a:ea typeface="Times New Roman,Bold"/>
                <a:cs typeface="Traditional Arabic" panose="02020603050405020304" pitchFamily="18" charset="-78"/>
              </a:rPr>
              <a:t>جودة </a:t>
            </a:r>
            <a:r>
              <a:rPr lang="ar-SA" dirty="0" smtClean="0">
                <a:solidFill>
                  <a:srgbClr val="000000"/>
                </a:solidFill>
                <a:ea typeface="Times New Roman,Bold"/>
                <a:cs typeface="Traditional Arabic" panose="02020603050405020304" pitchFamily="18" charset="-78"/>
              </a:rPr>
              <a:t>نوعية أعلى </a:t>
            </a:r>
            <a:r>
              <a:rPr lang="ar-SA" dirty="0">
                <a:solidFill>
                  <a:srgbClr val="000000"/>
                </a:solidFill>
                <a:ea typeface="Times New Roman,Bold"/>
                <a:cs typeface="Traditional Arabic" panose="02020603050405020304" pitchFamily="18" charset="-78"/>
              </a:rPr>
              <a:t>تحت إشراف و متابعة فعالة للخدمات المقدمة وتوفير </a:t>
            </a:r>
            <a:r>
              <a:rPr lang="ar-SA" dirty="0" smtClean="0">
                <a:solidFill>
                  <a:srgbClr val="000000"/>
                </a:solidFill>
                <a:ea typeface="Times New Roman,Bold"/>
                <a:cs typeface="Traditional Arabic" panose="02020603050405020304" pitchFamily="18" charset="-78"/>
              </a:rPr>
              <a:t>بيئة إستقرار </a:t>
            </a:r>
            <a:r>
              <a:rPr lang="ar-SA" dirty="0">
                <a:solidFill>
                  <a:srgbClr val="000000"/>
                </a:solidFill>
                <a:ea typeface="Times New Roman,Bold"/>
                <a:cs typeface="Traditional Arabic" panose="02020603050405020304" pitchFamily="18" charset="-78"/>
              </a:rPr>
              <a:t>للكوادر الصحية وذلك  لضمان رعاية صحية أفضل ومعدل مراضة أقل بالبلاد.</a:t>
            </a:r>
            <a:endParaRPr lang="ar-SA" dirty="0"/>
          </a:p>
        </p:txBody>
      </p:sp>
    </p:spTree>
    <p:extLst>
      <p:ext uri="{BB962C8B-B14F-4D97-AF65-F5344CB8AC3E}">
        <p14:creationId xmlns:p14="http://schemas.microsoft.com/office/powerpoint/2010/main" val="2164624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lnSpc>
                <a:spcPct val="150000"/>
              </a:lnSpc>
              <a:spcAft>
                <a:spcPts val="0"/>
              </a:spcAft>
            </a:pPr>
            <a:r>
              <a:rPr lang="ar-SA" b="1" dirty="0">
                <a:solidFill>
                  <a:srgbClr val="1F497D"/>
                </a:solidFill>
                <a:latin typeface="Simplified Arabic" panose="02020603050405020304" pitchFamily="18" charset="-78"/>
                <a:ea typeface="Times New Roman,Bold"/>
                <a:cs typeface="MCS Taybah S_U normal."/>
              </a:rPr>
              <a:t>الأهداف العامة </a:t>
            </a:r>
            <a:r>
              <a:rPr lang="en-US" sz="2800" dirty="0" smtClean="0">
                <a:effectLst/>
                <a:latin typeface="Calibri" panose="020F0502020204030204" pitchFamily="34" charset="0"/>
                <a:ea typeface="Calibri" panose="020F0502020204030204" pitchFamily="34" charset="0"/>
                <a:cs typeface="Arial" panose="020B0604020202020204" pitchFamily="34" charset="0"/>
              </a:rPr>
              <a:t/>
            </a:r>
            <a:br>
              <a:rPr lang="en-US" sz="2800" dirty="0" smtClean="0">
                <a:effectLst/>
                <a:latin typeface="Calibri" panose="020F0502020204030204" pitchFamily="34" charset="0"/>
                <a:ea typeface="Calibri" panose="020F0502020204030204" pitchFamily="34" charset="0"/>
                <a:cs typeface="Arial" panose="020B0604020202020204" pitchFamily="34" charset="0"/>
              </a:rPr>
            </a:br>
            <a:endParaRPr lang="ar-SA" dirty="0"/>
          </a:p>
        </p:txBody>
      </p:sp>
      <p:sp>
        <p:nvSpPr>
          <p:cNvPr id="3" name="Content Placeholder 2"/>
          <p:cNvSpPr>
            <a:spLocks noGrp="1"/>
          </p:cNvSpPr>
          <p:nvPr>
            <p:ph idx="1"/>
          </p:nvPr>
        </p:nvSpPr>
        <p:spPr/>
        <p:txBody>
          <a:bodyPr>
            <a:normAutofit fontScale="85000" lnSpcReduction="20000"/>
          </a:bodyPr>
          <a:lstStyle/>
          <a:p>
            <a:pPr marL="342900" lvl="0" indent="-342900" algn="just" rtl="1">
              <a:lnSpc>
                <a:spcPct val="120000"/>
              </a:lnSpc>
              <a:spcAft>
                <a:spcPts val="0"/>
              </a:spcAft>
              <a:buFont typeface="Symbol" panose="05050102010706020507" pitchFamily="18" charset="2"/>
              <a:buChar char=""/>
            </a:pPr>
            <a:r>
              <a:rPr lang="ar-SA" b="1" dirty="0">
                <a:solidFill>
                  <a:srgbClr val="000000"/>
                </a:solidFill>
                <a:latin typeface="Calibri" panose="020F0502020204030204" pitchFamily="34" charset="0"/>
                <a:ea typeface="Times New Roman,Bold"/>
                <a:cs typeface="Traditional Arabic" panose="02020603050405020304" pitchFamily="18" charset="-78"/>
              </a:rPr>
              <a:t>إعادة إعمار و تشغيل المراكز الصحية </a:t>
            </a:r>
            <a:r>
              <a:rPr lang="ar-SA" b="1" dirty="0" smtClean="0">
                <a:solidFill>
                  <a:srgbClr val="000000"/>
                </a:solidFill>
                <a:latin typeface="Calibri" panose="020F0502020204030204" pitchFamily="34" charset="0"/>
                <a:ea typeface="Times New Roman,Bold"/>
                <a:cs typeface="Traditional Arabic" panose="02020603050405020304" pitchFamily="18" charset="-78"/>
              </a:rPr>
              <a:t>المتوقفة </a:t>
            </a:r>
            <a:r>
              <a:rPr lang="ar-SA" b="1" dirty="0">
                <a:solidFill>
                  <a:srgbClr val="000000"/>
                </a:solidFill>
                <a:latin typeface="Calibri" panose="020F0502020204030204" pitchFamily="34" charset="0"/>
                <a:ea typeface="Times New Roman,Bold"/>
                <a:cs typeface="Traditional Arabic" panose="02020603050405020304" pitchFamily="18" charset="-78"/>
              </a:rPr>
              <a:t>نتيجة للحرب أو المراكز اللأقل كفاءة تشغيلية بسبب الحرب او لأسباب أخرى.</a:t>
            </a:r>
            <a:endParaRPr lang="en-US" sz="1800" dirty="0" smtClean="0">
              <a:effectLst/>
              <a:latin typeface="Calibri" panose="020F0502020204030204" pitchFamily="34" charset="0"/>
              <a:ea typeface="Times New Roman,Bold"/>
              <a:cs typeface="Simplified Arabic" panose="02020603050405020304" pitchFamily="18" charset="-78"/>
            </a:endParaRPr>
          </a:p>
          <a:p>
            <a:pPr marL="342900" lvl="0" indent="-342900" algn="just" rtl="1">
              <a:lnSpc>
                <a:spcPct val="120000"/>
              </a:lnSpc>
              <a:spcAft>
                <a:spcPts val="0"/>
              </a:spcAft>
              <a:buFont typeface="Symbol" panose="05050102010706020507" pitchFamily="18" charset="2"/>
              <a:buChar char=""/>
            </a:pPr>
            <a:r>
              <a:rPr lang="ar-SA" b="1" dirty="0">
                <a:solidFill>
                  <a:srgbClr val="000000"/>
                </a:solidFill>
                <a:latin typeface="Calibri" panose="020F0502020204030204" pitchFamily="34" charset="0"/>
                <a:ea typeface="Times New Roman,Bold"/>
                <a:cs typeface="Traditional Arabic" panose="02020603050405020304" pitchFamily="18" charset="-78"/>
              </a:rPr>
              <a:t>ضمان إستبقاء الكوادر الصحية لفترات طويلة أثناء و بعد </a:t>
            </a:r>
            <a:r>
              <a:rPr lang="ar-SA" b="1" dirty="0" smtClean="0">
                <a:solidFill>
                  <a:srgbClr val="000000"/>
                </a:solidFill>
                <a:latin typeface="Calibri" panose="020F0502020204030204" pitchFamily="34" charset="0"/>
                <a:ea typeface="Times New Roman,Bold"/>
                <a:cs typeface="Traditional Arabic" panose="02020603050405020304" pitchFamily="18" charset="-78"/>
              </a:rPr>
              <a:t>الحرب.</a:t>
            </a:r>
            <a:endParaRPr lang="en-US" sz="1800" dirty="0" smtClean="0">
              <a:effectLst/>
              <a:latin typeface="Calibri" panose="020F0502020204030204" pitchFamily="34" charset="0"/>
              <a:ea typeface="Times New Roman,Bold"/>
              <a:cs typeface="Simplified Arabic" panose="02020603050405020304" pitchFamily="18" charset="-78"/>
            </a:endParaRPr>
          </a:p>
          <a:p>
            <a:pPr marL="342900" lvl="0" indent="-342900" algn="just" rtl="1">
              <a:lnSpc>
                <a:spcPct val="120000"/>
              </a:lnSpc>
              <a:spcAft>
                <a:spcPts val="0"/>
              </a:spcAft>
              <a:buFont typeface="Symbol" panose="05050102010706020507" pitchFamily="18" charset="2"/>
              <a:buChar char=""/>
            </a:pPr>
            <a:r>
              <a:rPr lang="ar-SA" b="1" dirty="0">
                <a:solidFill>
                  <a:srgbClr val="000000"/>
                </a:solidFill>
                <a:latin typeface="Calibri" panose="020F0502020204030204" pitchFamily="34" charset="0"/>
                <a:ea typeface="Times New Roman,Bold"/>
                <a:cs typeface="Traditional Arabic" panose="02020603050405020304" pitchFamily="18" charset="-78"/>
              </a:rPr>
              <a:t>ضمان إستمرارية تقديم الخدمة الصحية بالمراكز المستهدفة مما يسهم في إستدامة وإستقرار الخدمات الصحية بالمناطق التي تقدم فيها الخدمة .</a:t>
            </a:r>
            <a:endParaRPr lang="en-US" sz="1800" dirty="0" smtClean="0">
              <a:effectLst/>
              <a:latin typeface="Calibri" panose="020F0502020204030204" pitchFamily="34" charset="0"/>
              <a:ea typeface="Times New Roman,Bold"/>
              <a:cs typeface="Simplified Arabic" panose="02020603050405020304" pitchFamily="18" charset="-78"/>
            </a:endParaRPr>
          </a:p>
          <a:p>
            <a:pPr marL="342900" lvl="0" indent="-342900" algn="just" rtl="1">
              <a:lnSpc>
                <a:spcPct val="120000"/>
              </a:lnSpc>
              <a:spcAft>
                <a:spcPts val="0"/>
              </a:spcAft>
              <a:buFont typeface="Symbol" panose="05050102010706020507" pitchFamily="18" charset="2"/>
              <a:buChar char=""/>
            </a:pPr>
            <a:r>
              <a:rPr lang="ar-SA" b="1" dirty="0">
                <a:solidFill>
                  <a:srgbClr val="000000"/>
                </a:solidFill>
                <a:latin typeface="Calibri" panose="020F0502020204030204" pitchFamily="34" charset="0"/>
                <a:ea typeface="Times New Roman,Bold"/>
                <a:cs typeface="Traditional Arabic" panose="02020603050405020304" pitchFamily="18" charset="-78"/>
              </a:rPr>
              <a:t>تحسين جودة الخدمات الصحية المقدمة بأفضل معايير جودة ممكنة.</a:t>
            </a:r>
            <a:endParaRPr lang="en-US" sz="1800" dirty="0" smtClean="0">
              <a:effectLst/>
              <a:latin typeface="Calibri" panose="020F0502020204030204" pitchFamily="34" charset="0"/>
              <a:ea typeface="Times New Roman,Bold"/>
              <a:cs typeface="Simplified Arabic" panose="02020603050405020304" pitchFamily="18" charset="-78"/>
            </a:endParaRPr>
          </a:p>
          <a:p>
            <a:pPr marL="342900" lvl="0" indent="-342900" algn="just" rtl="1">
              <a:lnSpc>
                <a:spcPct val="120000"/>
              </a:lnSpc>
              <a:spcAft>
                <a:spcPts val="0"/>
              </a:spcAft>
              <a:buFont typeface="Symbol" panose="05050102010706020507" pitchFamily="18" charset="2"/>
              <a:buChar char=""/>
            </a:pPr>
            <a:r>
              <a:rPr lang="ar-SA" b="1" dirty="0">
                <a:solidFill>
                  <a:srgbClr val="000000"/>
                </a:solidFill>
                <a:latin typeface="Calibri" panose="020F0502020204030204" pitchFamily="34" charset="0"/>
                <a:ea typeface="Times New Roman,Bold"/>
                <a:cs typeface="Traditional Arabic" panose="02020603050405020304" pitchFamily="18" charset="-78"/>
              </a:rPr>
              <a:t>التركيز على عمليات الإشراف و المتابعة و التقييم من قبل وزارة الصحة . </a:t>
            </a:r>
            <a:endParaRPr lang="en-US" sz="1800" dirty="0" smtClean="0">
              <a:effectLst/>
              <a:latin typeface="Calibri" panose="020F0502020204030204" pitchFamily="34" charset="0"/>
              <a:ea typeface="Times New Roman,Bold"/>
              <a:cs typeface="Simplified Arabic" panose="02020603050405020304" pitchFamily="18" charset="-78"/>
            </a:endParaRPr>
          </a:p>
          <a:p>
            <a:pPr marL="342900" lvl="0" indent="-342900" algn="just" rtl="1">
              <a:lnSpc>
                <a:spcPct val="120000"/>
              </a:lnSpc>
              <a:spcAft>
                <a:spcPts val="0"/>
              </a:spcAft>
              <a:buFont typeface="Symbol" panose="05050102010706020507" pitchFamily="18" charset="2"/>
              <a:buChar char=""/>
            </a:pPr>
            <a:r>
              <a:rPr lang="ar-SA" b="1" dirty="0">
                <a:solidFill>
                  <a:srgbClr val="000000"/>
                </a:solidFill>
                <a:latin typeface="Calibri" panose="020F0502020204030204" pitchFamily="34" charset="0"/>
                <a:ea typeface="Times New Roman,Bold"/>
                <a:cs typeface="Traditional Arabic" panose="02020603050405020304" pitchFamily="18" charset="-78"/>
              </a:rPr>
              <a:t>تخفيض مصروفات وزارة الصحة التشغيلية للمراكز المستهدفة.</a:t>
            </a:r>
            <a:endParaRPr lang="en-US" sz="1800" dirty="0" smtClean="0">
              <a:effectLst/>
              <a:latin typeface="Calibri" panose="020F0502020204030204" pitchFamily="34" charset="0"/>
              <a:ea typeface="Times New Roman,Bold"/>
              <a:cs typeface="Simplified Arabic" panose="02020603050405020304" pitchFamily="18" charset="-78"/>
            </a:endParaRPr>
          </a:p>
          <a:p>
            <a:pPr marL="342900" lvl="0" indent="-342900" algn="just" rtl="1">
              <a:lnSpc>
                <a:spcPct val="120000"/>
              </a:lnSpc>
              <a:spcAft>
                <a:spcPts val="0"/>
              </a:spcAft>
              <a:buFont typeface="Symbol" panose="05050102010706020507" pitchFamily="18" charset="2"/>
              <a:buChar char=""/>
            </a:pPr>
            <a:r>
              <a:rPr lang="ar-SA" b="1" dirty="0">
                <a:solidFill>
                  <a:srgbClr val="000000"/>
                </a:solidFill>
                <a:latin typeface="Calibri" panose="020F0502020204030204" pitchFamily="34" charset="0"/>
                <a:ea typeface="Times New Roman,Bold"/>
                <a:cs typeface="Traditional Arabic" panose="02020603050405020304" pitchFamily="18" charset="-78"/>
              </a:rPr>
              <a:t>تحصيل عائد إضافي لوزارة الصحة ( على المدى المتوسط و البعيد).</a:t>
            </a:r>
            <a:endParaRPr lang="en-US" sz="1800" dirty="0" smtClean="0">
              <a:effectLst/>
              <a:latin typeface="Calibri" panose="020F0502020204030204" pitchFamily="34" charset="0"/>
              <a:ea typeface="Times New Roman,Bold"/>
              <a:cs typeface="Simplified Arabic" panose="02020603050405020304" pitchFamily="18" charset="-78"/>
            </a:endParaRPr>
          </a:p>
          <a:p>
            <a:pPr marL="342900" lvl="0" indent="-342900" algn="just" rtl="1">
              <a:lnSpc>
                <a:spcPct val="120000"/>
              </a:lnSpc>
              <a:spcAft>
                <a:spcPts val="0"/>
              </a:spcAft>
              <a:buFont typeface="Symbol" panose="05050102010706020507" pitchFamily="18" charset="2"/>
              <a:buChar char=""/>
            </a:pPr>
            <a:r>
              <a:rPr lang="ar-SA" b="1" dirty="0">
                <a:solidFill>
                  <a:srgbClr val="000000"/>
                </a:solidFill>
                <a:latin typeface="Calibri" panose="020F0502020204030204" pitchFamily="34" charset="0"/>
                <a:ea typeface="Times New Roman,Bold"/>
                <a:cs typeface="Traditional Arabic" panose="02020603050405020304" pitchFamily="18" charset="-78"/>
              </a:rPr>
              <a:t>ضبط و ترشيد صرف  و إستخدام  الأدوية و خدمات التأمين الصحي </a:t>
            </a:r>
            <a:r>
              <a:rPr lang="ar-SA" b="1" dirty="0" smtClean="0">
                <a:solidFill>
                  <a:srgbClr val="000000"/>
                </a:solidFill>
                <a:latin typeface="Calibri" panose="020F0502020204030204" pitchFamily="34" charset="0"/>
                <a:ea typeface="Times New Roman,Bold"/>
                <a:cs typeface="Traditional Arabic" panose="02020603050405020304" pitchFamily="18" charset="-78"/>
              </a:rPr>
              <a:t>.</a:t>
            </a:r>
            <a:r>
              <a:rPr lang="ar-SA" b="1" dirty="0">
                <a:solidFill>
                  <a:srgbClr val="000000"/>
                </a:solidFill>
                <a:latin typeface="Calibri" panose="020F0502020204030204" pitchFamily="34" charset="0"/>
                <a:ea typeface="Times New Roman,Bold"/>
                <a:cs typeface="Traditional Arabic" panose="02020603050405020304" pitchFamily="18" charset="-78"/>
              </a:rPr>
              <a:t> </a:t>
            </a:r>
            <a:endParaRPr lang="en-US" sz="1800" dirty="0" smtClean="0">
              <a:effectLst/>
              <a:latin typeface="Calibri" panose="020F0502020204030204" pitchFamily="34" charset="0"/>
              <a:ea typeface="Calibri" panose="020F0502020204030204" pitchFamily="34" charset="0"/>
              <a:cs typeface="Arial" panose="020B0604020202020204" pitchFamily="34" charset="0"/>
            </a:endParaRPr>
          </a:p>
          <a:p>
            <a:pPr algn="r"/>
            <a:endParaRPr lang="ar-SA" dirty="0"/>
          </a:p>
        </p:txBody>
      </p:sp>
    </p:spTree>
    <p:extLst>
      <p:ext uri="{BB962C8B-B14F-4D97-AF65-F5344CB8AC3E}">
        <p14:creationId xmlns:p14="http://schemas.microsoft.com/office/powerpoint/2010/main" val="12752691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295</TotalTime>
  <Words>1475</Words>
  <Application>Microsoft Office PowerPoint</Application>
  <PresentationFormat>Widescreen</PresentationFormat>
  <Paragraphs>152</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Garamond</vt:lpstr>
      <vt:lpstr>MCS Taybah S_U normal.</vt:lpstr>
      <vt:lpstr>Simplified Arabic</vt:lpstr>
      <vt:lpstr>Symbol</vt:lpstr>
      <vt:lpstr>Times New Roman</vt:lpstr>
      <vt:lpstr>Times New Roman,Bold</vt:lpstr>
      <vt:lpstr>Traditional Arabic</vt:lpstr>
      <vt:lpstr>Organic</vt:lpstr>
      <vt:lpstr>مقترح مشروع التشغيل الذكي للمراكز الصحية </vt:lpstr>
      <vt:lpstr>الوضع الصحي في السودان</vt:lpstr>
      <vt:lpstr>PowerPoint Presentation</vt:lpstr>
      <vt:lpstr>أهمية المشروع</vt:lpstr>
      <vt:lpstr> </vt:lpstr>
      <vt:lpstr>مشروع برنامج التشغيل الذكي للمراكزالصحية  (من أجل الوصول لتغطية صحية شاملة)</vt:lpstr>
      <vt:lpstr>PowerPoint Presentation</vt:lpstr>
      <vt:lpstr>الهدف الإستراتيجي</vt:lpstr>
      <vt:lpstr>الأهداف العامة  </vt:lpstr>
      <vt:lpstr>حاكمية المشروع  </vt:lpstr>
      <vt:lpstr> دور وزارة الصحة الولائية</vt:lpstr>
      <vt:lpstr>دور المؤسسة او المركز الصحي ( المشغل) : </vt:lpstr>
      <vt:lpstr>دور معهد الصحة العامة</vt:lpstr>
      <vt:lpstr>التحديات المحتملة</vt:lpstr>
      <vt:lpstr>تجربة المملكة العربية السعودية </vt:lpstr>
      <vt:lpstr>تجربة المملكة الأردنية الهاشمية</vt:lpstr>
      <vt:lpstr>تجربة جمهورية مصر العربية</vt:lpstr>
      <vt:lpstr>PowerPoint Presentation</vt:lpstr>
      <vt:lpstr>النتائج المتوقعة</vt:lpstr>
      <vt:lpstr>التوصيات</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37</cp:revision>
  <dcterms:created xsi:type="dcterms:W3CDTF">2025-05-05T08:12:38Z</dcterms:created>
  <dcterms:modified xsi:type="dcterms:W3CDTF">2025-05-07T10:08:51Z</dcterms:modified>
</cp:coreProperties>
</file>